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3" r:id="rId4"/>
    <p:sldId id="258" r:id="rId5"/>
    <p:sldId id="305" r:id="rId6"/>
    <p:sldId id="259" r:id="rId7"/>
    <p:sldId id="304" r:id="rId8"/>
    <p:sldId id="260" r:id="rId9"/>
    <p:sldId id="306" r:id="rId10"/>
    <p:sldId id="261" r:id="rId11"/>
    <p:sldId id="262" r:id="rId12"/>
    <p:sldId id="279" r:id="rId13"/>
    <p:sldId id="284" r:id="rId14"/>
    <p:sldId id="280" r:id="rId15"/>
    <p:sldId id="263" r:id="rId16"/>
    <p:sldId id="307" r:id="rId17"/>
    <p:sldId id="282" r:id="rId18"/>
    <p:sldId id="283" r:id="rId19"/>
    <p:sldId id="286" r:id="rId20"/>
    <p:sldId id="264" r:id="rId21"/>
    <p:sldId id="287" r:id="rId22"/>
    <p:sldId id="285" r:id="rId23"/>
    <p:sldId id="265" r:id="rId24"/>
    <p:sldId id="288" r:id="rId25"/>
    <p:sldId id="289" r:id="rId26"/>
    <p:sldId id="290" r:id="rId27"/>
    <p:sldId id="291" r:id="rId28"/>
    <p:sldId id="266" r:id="rId29"/>
    <p:sldId id="292" r:id="rId30"/>
    <p:sldId id="267" r:id="rId31"/>
    <p:sldId id="268" r:id="rId32"/>
    <p:sldId id="269" r:id="rId33"/>
    <p:sldId id="293" r:id="rId34"/>
    <p:sldId id="294" r:id="rId35"/>
    <p:sldId id="270" r:id="rId36"/>
    <p:sldId id="295" r:id="rId37"/>
    <p:sldId id="296" r:id="rId38"/>
    <p:sldId id="271" r:id="rId39"/>
    <p:sldId id="272" r:id="rId40"/>
    <p:sldId id="299" r:id="rId41"/>
    <p:sldId id="300" r:id="rId42"/>
    <p:sldId id="301" r:id="rId43"/>
    <p:sldId id="273" r:id="rId44"/>
    <p:sldId id="274" r:id="rId45"/>
    <p:sldId id="302" r:id="rId46"/>
    <p:sldId id="275" r:id="rId47"/>
    <p:sldId id="276" r:id="rId48"/>
    <p:sldId id="277" r:id="rId49"/>
    <p:sldId id="278" r:id="rId50"/>
    <p:sldId id="297" r:id="rId51"/>
    <p:sldId id="29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73" d="100"/>
          <a:sy n="73" d="100"/>
        </p:scale>
        <p:origin x="72"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5479-0EB7-9639-B693-EA220C31C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EFB363-7169-43CD-2ED0-D8D1972E4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8C6BB03-2385-1F2F-B936-F2923CC56B93}"/>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BD88606A-9234-E176-C038-E6EA298648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B56D75-B10F-3435-7E02-080ADBCFA3B0}"/>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365189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152B-BFAB-934E-D589-7F51F55F2E4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ADD151-1415-A0EA-3EB9-A9F7510D1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4015F8-4C56-32CA-571E-87D76F8B5F6B}"/>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D45DC722-89D6-9059-8178-F805B9C366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C734F0-9F31-BDAD-DB2B-6D7103EAE04B}"/>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275653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B06C8-5AEB-582D-486D-D24675E010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5667EC-DF4F-39AA-A7C2-A753B059A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44F28C-54BB-0B99-8FA0-DE903E9E1F1B}"/>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B74B402D-84CD-9E57-2F90-FFC9BBDDDB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9FC98-1496-28ED-FC41-837614DB3FA7}"/>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326874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FDA-BC6A-4822-5032-9113C52CBD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6D80FB-C5E7-C492-57BC-7D86D0E2D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C7B639-FCF1-1BC2-07B5-C4398950FF8D}"/>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9399444B-BEB8-2124-998C-AE8EB7393E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3249FE-F119-AE17-281B-F67461870890}"/>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122956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330-5EE1-F5CA-0C17-784E51A639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73F904-EFEB-F69B-D8E8-DC0D981EC0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5AE65A-B84E-BEC3-D007-7651A7241D82}"/>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441A5430-E499-CF9C-8096-271519451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E8FA25-A20A-673A-0AC7-D31939B13613}"/>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2618208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194F-F823-50F4-868D-B0AF08B189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7E38FA-11B6-78B7-74AE-FDBF34170D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813EB0-F1E2-3C0E-4440-1C77A733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8A9C92-C5DA-ADBF-2274-7DB68B44A13A}"/>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6" name="Footer Placeholder 5">
            <a:extLst>
              <a:ext uri="{FF2B5EF4-FFF2-40B4-BE49-F238E27FC236}">
                <a16:creationId xmlns:a16="http://schemas.microsoft.com/office/drawing/2014/main" id="{2BEC7210-A519-EA06-91D3-3593BFFA83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2D5BB3-91F5-DEE7-6541-6CC15EFCB902}"/>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805540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6A0-2C95-2032-C70F-D4BD01FE8E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749C35-A0BD-0B76-BEE2-528753019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9A262-23DB-09D3-7C44-BCC83C31DF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8FBF21-E42B-6B56-BB34-D2FDBD5525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2564FD-D964-8EE2-306A-82F780DDD2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48E414-6C18-8BBB-04DC-D86F80DCFAF3}"/>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8" name="Footer Placeholder 7">
            <a:extLst>
              <a:ext uri="{FF2B5EF4-FFF2-40B4-BE49-F238E27FC236}">
                <a16:creationId xmlns:a16="http://schemas.microsoft.com/office/drawing/2014/main" id="{1FF59D5A-746A-D481-1094-832017CC13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06C006-696C-E67D-FC16-02E47B788F1D}"/>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386795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B09F-BE93-3F09-7A55-E7FDDF66B1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A281C7-F317-A534-5C66-BCA496D5F8AB}"/>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4" name="Footer Placeholder 3">
            <a:extLst>
              <a:ext uri="{FF2B5EF4-FFF2-40B4-BE49-F238E27FC236}">
                <a16:creationId xmlns:a16="http://schemas.microsoft.com/office/drawing/2014/main" id="{4DD7008B-5AAA-771C-7351-32AEC601DD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A0B92E-59EE-346D-E125-B069F71981F0}"/>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153347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27B3FF-609C-71BE-C3B1-C641E0181357}"/>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3" name="Footer Placeholder 2">
            <a:extLst>
              <a:ext uri="{FF2B5EF4-FFF2-40B4-BE49-F238E27FC236}">
                <a16:creationId xmlns:a16="http://schemas.microsoft.com/office/drawing/2014/main" id="{428D1529-DBCC-163D-0727-D0B957AB33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20AC17-ED9D-54C4-EA91-43C39A91BD0E}"/>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253492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2888-7C56-5052-9984-206509820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DBA2CA-1A69-5C1F-93A8-37AE44920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A96E52-7ED6-F265-0CD4-7F41A7026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01A04E-3A96-EF1F-88B2-4D9DEFFEABD2}"/>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6" name="Footer Placeholder 5">
            <a:extLst>
              <a:ext uri="{FF2B5EF4-FFF2-40B4-BE49-F238E27FC236}">
                <a16:creationId xmlns:a16="http://schemas.microsoft.com/office/drawing/2014/main" id="{6E6358DE-34EF-5E57-680C-BD5915B1E0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AA46D3-DF91-3EB2-D6B5-CAE54FF9FAEE}"/>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358900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F78A9-D4F3-711A-0461-4F56B11D8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7BA893-E861-40EF-F043-A4B73021B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89D100-BDC5-4AF8-3D94-E54F4D2C3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2715F-C438-782C-71C6-FE6E88F8BF1F}"/>
              </a:ext>
            </a:extLst>
          </p:cNvPr>
          <p:cNvSpPr>
            <a:spLocks noGrp="1"/>
          </p:cNvSpPr>
          <p:nvPr>
            <p:ph type="dt" sz="half" idx="10"/>
          </p:nvPr>
        </p:nvSpPr>
        <p:spPr/>
        <p:txBody>
          <a:bodyPr/>
          <a:lstStyle/>
          <a:p>
            <a:fld id="{F34B71EF-48F7-444C-9EB5-5FDD1F3EC7F0}" type="datetimeFigureOut">
              <a:rPr lang="en-IN" smtClean="0"/>
              <a:t>11-10-2025</a:t>
            </a:fld>
            <a:endParaRPr lang="en-IN"/>
          </a:p>
        </p:txBody>
      </p:sp>
      <p:sp>
        <p:nvSpPr>
          <p:cNvPr id="6" name="Footer Placeholder 5">
            <a:extLst>
              <a:ext uri="{FF2B5EF4-FFF2-40B4-BE49-F238E27FC236}">
                <a16:creationId xmlns:a16="http://schemas.microsoft.com/office/drawing/2014/main" id="{43BE3F7F-9F1D-F5F1-3BB9-8F3022900E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F8AE2C-F490-A817-E22C-A60F2FAE5D25}"/>
              </a:ext>
            </a:extLst>
          </p:cNvPr>
          <p:cNvSpPr>
            <a:spLocks noGrp="1"/>
          </p:cNvSpPr>
          <p:nvPr>
            <p:ph type="sldNum" sz="quarter" idx="12"/>
          </p:nvPr>
        </p:nvSpPr>
        <p:spPr/>
        <p:txBody>
          <a:bodyPr/>
          <a:lstStyle/>
          <a:p>
            <a:fld id="{0325C16C-52FC-4275-9C51-D883B3745E6E}" type="slidenum">
              <a:rPr lang="en-IN" smtClean="0"/>
              <a:t>‹#›</a:t>
            </a:fld>
            <a:endParaRPr lang="en-IN"/>
          </a:p>
        </p:txBody>
      </p:sp>
    </p:spTree>
    <p:extLst>
      <p:ext uri="{BB962C8B-B14F-4D97-AF65-F5344CB8AC3E}">
        <p14:creationId xmlns:p14="http://schemas.microsoft.com/office/powerpoint/2010/main" val="320120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43D49A-911B-8955-41AB-FC9E6AFC6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5BB2CE-4C8C-3B02-34C8-CAFEC29DF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F3A2BD-D896-D219-3B9B-065645BFAF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B71EF-48F7-444C-9EB5-5FDD1F3EC7F0}" type="datetimeFigureOut">
              <a:rPr lang="en-IN" smtClean="0"/>
              <a:t>11-10-2025</a:t>
            </a:fld>
            <a:endParaRPr lang="en-IN"/>
          </a:p>
        </p:txBody>
      </p:sp>
      <p:sp>
        <p:nvSpPr>
          <p:cNvPr id="5" name="Footer Placeholder 4">
            <a:extLst>
              <a:ext uri="{FF2B5EF4-FFF2-40B4-BE49-F238E27FC236}">
                <a16:creationId xmlns:a16="http://schemas.microsoft.com/office/drawing/2014/main" id="{8EE111F3-50E3-5347-74FB-908C34CDD0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6575CE-1280-F709-3DEC-985C91B66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5C16C-52FC-4275-9C51-D883B3745E6E}" type="slidenum">
              <a:rPr lang="en-IN" smtClean="0"/>
              <a:t>‹#›</a:t>
            </a:fld>
            <a:endParaRPr lang="en-IN"/>
          </a:p>
        </p:txBody>
      </p:sp>
    </p:spTree>
    <p:extLst>
      <p:ext uri="{BB962C8B-B14F-4D97-AF65-F5344CB8AC3E}">
        <p14:creationId xmlns:p14="http://schemas.microsoft.com/office/powerpoint/2010/main" val="1567471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A198-E742-3A84-68EA-0B24A78EDA3E}"/>
              </a:ext>
            </a:extLst>
          </p:cNvPr>
          <p:cNvSpPr>
            <a:spLocks noGrp="1"/>
          </p:cNvSpPr>
          <p:nvPr>
            <p:ph type="ctrTitle"/>
          </p:nvPr>
        </p:nvSpPr>
        <p:spPr/>
        <p:txBody>
          <a:bodyPr/>
          <a:lstStyle/>
          <a:p>
            <a:r>
              <a:rPr lang="en-IN" dirty="0"/>
              <a:t>Attention &amp; Perception </a:t>
            </a:r>
          </a:p>
        </p:txBody>
      </p:sp>
      <p:sp>
        <p:nvSpPr>
          <p:cNvPr id="3" name="Subtitle 2">
            <a:extLst>
              <a:ext uri="{FF2B5EF4-FFF2-40B4-BE49-F238E27FC236}">
                <a16:creationId xmlns:a16="http://schemas.microsoft.com/office/drawing/2014/main" id="{E60E099D-A8EE-9EB6-C709-6BEBA238071D}"/>
              </a:ext>
            </a:extLst>
          </p:cNvPr>
          <p:cNvSpPr>
            <a:spLocks noGrp="1"/>
          </p:cNvSpPr>
          <p:nvPr>
            <p:ph type="subTitle" idx="1"/>
          </p:nvPr>
        </p:nvSpPr>
        <p:spPr/>
        <p:txBody>
          <a:bodyPr/>
          <a:lstStyle/>
          <a:p>
            <a:r>
              <a:rPr lang="en-IN" dirty="0"/>
              <a:t>UNIT-3 </a:t>
            </a:r>
          </a:p>
        </p:txBody>
      </p:sp>
    </p:spTree>
    <p:extLst>
      <p:ext uri="{BB962C8B-B14F-4D97-AF65-F5344CB8AC3E}">
        <p14:creationId xmlns:p14="http://schemas.microsoft.com/office/powerpoint/2010/main" val="4015141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DC80-2CF9-EAA9-762A-05548EBBA6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97589F-496D-7CC9-C1C7-FD19DECD6D41}"/>
              </a:ext>
            </a:extLst>
          </p:cNvPr>
          <p:cNvSpPr>
            <a:spLocks noGrp="1"/>
          </p:cNvSpPr>
          <p:nvPr>
            <p:ph idx="1"/>
          </p:nvPr>
        </p:nvSpPr>
        <p:spPr>
          <a:xfrm>
            <a:off x="261257" y="628073"/>
            <a:ext cx="11092543" cy="5903356"/>
          </a:xfrm>
        </p:spPr>
        <p:txBody>
          <a:bodyPr>
            <a:normAutofit fontScale="92500" lnSpcReduction="20000"/>
          </a:bodyPr>
          <a:lstStyle/>
          <a:p>
            <a:pPr marL="0" indent="0" algn="l">
              <a:buNone/>
            </a:pPr>
            <a:r>
              <a:rPr lang="en-US" b="1" i="0" dirty="0">
                <a:solidFill>
                  <a:srgbClr val="374F5A"/>
                </a:solidFill>
                <a:effectLst>
                  <a:outerShdw blurRad="38100" dist="38100" dir="2700000" algn="tl">
                    <a:srgbClr val="000000">
                      <a:alpha val="43137"/>
                    </a:srgbClr>
                  </a:outerShdw>
                </a:effectLst>
                <a:latin typeface="Barlow-Medium"/>
              </a:rPr>
              <a:t>Executive Attention</a:t>
            </a:r>
          </a:p>
          <a:p>
            <a:pPr algn="l">
              <a:lnSpc>
                <a:spcPct val="200000"/>
              </a:lnSpc>
            </a:pPr>
            <a:r>
              <a:rPr lang="en-US" b="0" i="0" dirty="0">
                <a:solidFill>
                  <a:srgbClr val="374F5A"/>
                </a:solidFill>
                <a:effectLst/>
                <a:latin typeface="Times New Roman" panose="02020603050405020304" pitchFamily="18" charset="0"/>
                <a:cs typeface="Times New Roman" panose="02020603050405020304" pitchFamily="18" charset="0"/>
              </a:rPr>
              <a:t>Executive attention is similar to selective attention, as it involves being able to block out distractions and focus on a specific task. However, the difference is that this way of focusing also involves ruthless </a:t>
            </a:r>
            <a:r>
              <a:rPr lang="en-US" b="0" i="0" dirty="0" smtClean="0">
                <a:solidFill>
                  <a:srgbClr val="374F5A"/>
                </a:solidFill>
                <a:effectLst/>
                <a:latin typeface="Times New Roman" panose="02020603050405020304" pitchFamily="18" charset="0"/>
                <a:cs typeface="Times New Roman" panose="02020603050405020304" pitchFamily="18" charset="0"/>
              </a:rPr>
              <a:t>prioritization </a:t>
            </a:r>
            <a:r>
              <a:rPr lang="en-US" b="0" i="0" dirty="0">
                <a:solidFill>
                  <a:srgbClr val="374F5A"/>
                </a:solidFill>
                <a:effectLst/>
                <a:latin typeface="Times New Roman" panose="02020603050405020304" pitchFamily="18" charset="0"/>
                <a:cs typeface="Times New Roman" panose="02020603050405020304" pitchFamily="18" charset="0"/>
              </a:rPr>
              <a:t>and only focusing on activities that will help to achieve a certain goal.</a:t>
            </a:r>
          </a:p>
          <a:p>
            <a:pPr algn="l">
              <a:lnSpc>
                <a:spcPct val="200000"/>
              </a:lnSpc>
            </a:pPr>
            <a:r>
              <a:rPr lang="en-US" b="0" i="0" dirty="0">
                <a:solidFill>
                  <a:srgbClr val="374F5A"/>
                </a:solidFill>
                <a:effectLst/>
                <a:latin typeface="Times New Roman" panose="02020603050405020304" pitchFamily="18" charset="0"/>
                <a:cs typeface="Times New Roman" panose="02020603050405020304" pitchFamily="18" charset="0"/>
              </a:rPr>
              <a:t>For example, the managing director of a company can’t attend to everything that is going on, but they can block out all the hundreds of emails they receive and devote themselves to completing the critical tasks of the day.</a:t>
            </a:r>
          </a:p>
          <a:p>
            <a:endParaRPr lang="en-IN" dirty="0"/>
          </a:p>
        </p:txBody>
      </p:sp>
    </p:spTree>
    <p:extLst>
      <p:ext uri="{BB962C8B-B14F-4D97-AF65-F5344CB8AC3E}">
        <p14:creationId xmlns:p14="http://schemas.microsoft.com/office/powerpoint/2010/main" val="4212723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881C-0947-7605-F04B-B7F2EBE8F4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A54D2E-EFA2-54D9-D247-7B6B07CEA703}"/>
              </a:ext>
            </a:extLst>
          </p:cNvPr>
          <p:cNvSpPr>
            <a:spLocks noGrp="1"/>
          </p:cNvSpPr>
          <p:nvPr>
            <p:ph idx="1"/>
          </p:nvPr>
        </p:nvSpPr>
        <p:spPr>
          <a:xfrm>
            <a:off x="692727" y="581891"/>
            <a:ext cx="10661073" cy="5595072"/>
          </a:xfrm>
        </p:spPr>
        <p:txBody>
          <a:bodyPr>
            <a:normAutofit fontScale="92500"/>
          </a:bodyPr>
          <a:lstStyle/>
          <a:p>
            <a:pPr marL="0" indent="0">
              <a:buNone/>
            </a:pPr>
            <a:r>
              <a:rPr lang="en-US" b="1" dirty="0"/>
              <a:t>Factors Influencing Attention:</a:t>
            </a:r>
          </a:p>
          <a:p>
            <a:pPr>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Salience</a:t>
            </a:r>
            <a:r>
              <a:rPr lang="en-US" dirty="0">
                <a:latin typeface="Times New Roman" panose="02020603050405020304" pitchFamily="18" charset="0"/>
                <a:cs typeface="Times New Roman" panose="02020603050405020304" pitchFamily="18" charset="0"/>
              </a:rPr>
              <a:t>: How noticeable or relevant a stimulus is in the context (e.g., bright colors, loud noises).</a:t>
            </a:r>
          </a:p>
          <a:p>
            <a:pPr>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Interest</a:t>
            </a:r>
            <a:r>
              <a:rPr lang="en-US" dirty="0">
                <a:latin typeface="Times New Roman" panose="02020603050405020304" pitchFamily="18" charset="0"/>
                <a:cs typeface="Times New Roman" panose="02020603050405020304" pitchFamily="18" charset="0"/>
              </a:rPr>
              <a:t>: Personal relevance and emotional connection can enhance attention.</a:t>
            </a:r>
          </a:p>
          <a:p>
            <a:pPr>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Cognitive Load</a:t>
            </a:r>
            <a:r>
              <a:rPr lang="en-US" dirty="0">
                <a:latin typeface="Times New Roman" panose="02020603050405020304" pitchFamily="18" charset="0"/>
                <a:cs typeface="Times New Roman" panose="02020603050405020304" pitchFamily="18" charset="0"/>
              </a:rPr>
              <a:t>: The amount of mental effort required can affect how well we can focus.</a:t>
            </a:r>
          </a:p>
          <a:p>
            <a:endParaRPr lang="en-IN" dirty="0"/>
          </a:p>
        </p:txBody>
      </p:sp>
    </p:spTree>
    <p:extLst>
      <p:ext uri="{BB962C8B-B14F-4D97-AF65-F5344CB8AC3E}">
        <p14:creationId xmlns:p14="http://schemas.microsoft.com/office/powerpoint/2010/main" val="2712842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A287-64D8-4A59-02CE-08E9FC5AAB1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Factors affecting attention</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91AE9A2-CE01-0F69-8EE3-0C8BA0052BE8}"/>
              </a:ext>
            </a:extLst>
          </p:cNvPr>
          <p:cNvSpPr>
            <a:spLocks noGrp="1"/>
          </p:cNvSpPr>
          <p:nvPr>
            <p:ph idx="1"/>
          </p:nvPr>
        </p:nvSpPr>
        <p:spPr/>
        <p:txBody>
          <a:bodyPr/>
          <a:lstStyle/>
          <a:p>
            <a:r>
              <a:rPr lang="en-US" dirty="0"/>
              <a:t>There are several factors that can affect attention. </a:t>
            </a:r>
          </a:p>
          <a:p>
            <a:r>
              <a:rPr lang="en-US" dirty="0"/>
              <a:t>Each of these factors can increase or decrease a person’s attention to a certain object, person or concept.</a:t>
            </a:r>
          </a:p>
          <a:p>
            <a:r>
              <a:rPr lang="en-US" dirty="0"/>
              <a:t> These could be classified under two broad categories namely external factors and internal factors</a:t>
            </a:r>
          </a:p>
          <a:p>
            <a:pPr marL="0" indent="0">
              <a:buNone/>
            </a:pPr>
            <a:r>
              <a:rPr lang="en-US" b="1" dirty="0"/>
              <a:t>External factors </a:t>
            </a:r>
          </a:p>
          <a:p>
            <a:r>
              <a:rPr lang="en-US" dirty="0"/>
              <a:t>Factors which are present outside the stimuli or situation refer to external factors. These can also be called as </a:t>
            </a:r>
            <a:r>
              <a:rPr lang="en-US" b="1" dirty="0"/>
              <a:t>objective factors.</a:t>
            </a:r>
            <a:endParaRPr lang="en-IN" b="1" dirty="0"/>
          </a:p>
        </p:txBody>
      </p:sp>
    </p:spTree>
    <p:extLst>
      <p:ext uri="{BB962C8B-B14F-4D97-AF65-F5344CB8AC3E}">
        <p14:creationId xmlns:p14="http://schemas.microsoft.com/office/powerpoint/2010/main" val="850034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023A-5005-4FB2-6625-E8E50F72EF7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1D3623D-FF00-1FFF-1B44-4994B2B39A58}"/>
              </a:ext>
            </a:extLst>
          </p:cNvPr>
          <p:cNvPicPr>
            <a:picLocks noGrp="1" noChangeAspect="1"/>
          </p:cNvPicPr>
          <p:nvPr>
            <p:ph idx="1"/>
          </p:nvPr>
        </p:nvPicPr>
        <p:blipFill>
          <a:blip r:embed="rId2"/>
          <a:stretch>
            <a:fillRect/>
          </a:stretch>
        </p:blipFill>
        <p:spPr>
          <a:xfrm>
            <a:off x="509047" y="0"/>
            <a:ext cx="11274458" cy="6608190"/>
          </a:xfrm>
          <a:prstGeom prst="rect">
            <a:avLst/>
          </a:prstGeom>
        </p:spPr>
      </p:pic>
    </p:spTree>
    <p:extLst>
      <p:ext uri="{BB962C8B-B14F-4D97-AF65-F5344CB8AC3E}">
        <p14:creationId xmlns:p14="http://schemas.microsoft.com/office/powerpoint/2010/main" val="2600366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C387-656C-F35A-8CC7-F433D514A7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F267AC-56CC-791D-D6A8-D8849221C8E8}"/>
              </a:ext>
            </a:extLst>
          </p:cNvPr>
          <p:cNvSpPr>
            <a:spLocks noGrp="1"/>
          </p:cNvSpPr>
          <p:nvPr>
            <p:ph idx="1"/>
          </p:nvPr>
        </p:nvSpPr>
        <p:spPr>
          <a:xfrm>
            <a:off x="235670" y="207390"/>
            <a:ext cx="11118130" cy="6285485"/>
          </a:xfrm>
        </p:spPr>
        <p:txBody>
          <a:bodyPr>
            <a:normAutofit fontScale="92500" lnSpcReduction="10000"/>
          </a:bodyPr>
          <a:lstStyle/>
          <a:p>
            <a:pPr>
              <a:lnSpc>
                <a:spcPct val="150000"/>
              </a:lnSpc>
            </a:pPr>
            <a:r>
              <a:rPr lang="en-US" dirty="0"/>
              <a:t> </a:t>
            </a:r>
            <a:r>
              <a:rPr lang="en-US" b="1" dirty="0"/>
              <a:t>Motion: </a:t>
            </a:r>
            <a:r>
              <a:rPr lang="en-US" dirty="0"/>
              <a:t>Adults and children are more likely to pay attention to an object when there is motion involved</a:t>
            </a:r>
          </a:p>
          <a:p>
            <a:pPr>
              <a:lnSpc>
                <a:spcPct val="150000"/>
              </a:lnSpc>
            </a:pPr>
            <a:r>
              <a:rPr lang="en-US" b="1" dirty="0"/>
              <a:t>Size: </a:t>
            </a:r>
            <a:r>
              <a:rPr lang="en-US" dirty="0"/>
              <a:t>Size has an effect on attention. Objects or text that is larger gain more attention than normal or small objects. At the same time very small objects too draws our attention when compared to normal size.</a:t>
            </a:r>
          </a:p>
          <a:p>
            <a:pPr>
              <a:lnSpc>
                <a:spcPct val="150000"/>
              </a:lnSpc>
            </a:pPr>
            <a:r>
              <a:rPr lang="en-US" b="1" dirty="0"/>
              <a:t>Intensity: </a:t>
            </a:r>
            <a:r>
              <a:rPr lang="en-US" dirty="0"/>
              <a:t>Intense objects attract our attention. Loud sound, bright objects and strong smell draws our attention easily.</a:t>
            </a:r>
          </a:p>
          <a:p>
            <a:pPr>
              <a:lnSpc>
                <a:spcPct val="150000"/>
              </a:lnSpc>
            </a:pPr>
            <a:r>
              <a:rPr lang="en-US" dirty="0"/>
              <a:t>  </a:t>
            </a:r>
            <a:r>
              <a:rPr lang="en-US" b="1" dirty="0"/>
              <a:t>Contrast</a:t>
            </a:r>
            <a:r>
              <a:rPr lang="en-US" dirty="0"/>
              <a:t>: Anything that is different from its surroundings is contrast. A black dust in white sugar draws more attention </a:t>
            </a:r>
          </a:p>
          <a:p>
            <a:pPr>
              <a:lnSpc>
                <a:spcPct val="150000"/>
              </a:lnSpc>
            </a:pPr>
            <a:r>
              <a:rPr lang="en-US" dirty="0"/>
              <a:t> </a:t>
            </a:r>
            <a:r>
              <a:rPr lang="en-US" b="1" dirty="0"/>
              <a:t>Novelty</a:t>
            </a:r>
            <a:r>
              <a:rPr lang="en-US" dirty="0"/>
              <a:t>: New things attract people more</a:t>
            </a:r>
            <a:endParaRPr lang="en-IN" dirty="0"/>
          </a:p>
        </p:txBody>
      </p:sp>
    </p:spTree>
    <p:extLst>
      <p:ext uri="{BB962C8B-B14F-4D97-AF65-F5344CB8AC3E}">
        <p14:creationId xmlns:p14="http://schemas.microsoft.com/office/powerpoint/2010/main" val="1688988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9F2C-58A5-ED32-4015-9DB4043F3C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F9B6B4-125A-18E6-0070-9C8EC97DE4CC}"/>
              </a:ext>
            </a:extLst>
          </p:cNvPr>
          <p:cNvSpPr>
            <a:spLocks noGrp="1"/>
          </p:cNvSpPr>
          <p:nvPr>
            <p:ph idx="1"/>
          </p:nvPr>
        </p:nvSpPr>
        <p:spPr>
          <a:xfrm>
            <a:off x="352926" y="529389"/>
            <a:ext cx="11000874" cy="5647574"/>
          </a:xfrm>
        </p:spPr>
        <p:txBody>
          <a:bodyPr>
            <a:normAutofit fontScale="92500"/>
          </a:bodyPr>
          <a:lstStyle/>
          <a:p>
            <a:pPr>
              <a:lnSpc>
                <a:spcPct val="150000"/>
              </a:lnSpc>
            </a:pPr>
            <a:r>
              <a:rPr lang="en-US" b="1" dirty="0"/>
              <a:t>Emotion</a:t>
            </a:r>
            <a:r>
              <a:rPr lang="en-US" dirty="0"/>
              <a:t>: Words with strong emotional connections seem to gain more attention than others.</a:t>
            </a:r>
          </a:p>
          <a:p>
            <a:pPr>
              <a:lnSpc>
                <a:spcPct val="150000"/>
              </a:lnSpc>
            </a:pPr>
            <a:r>
              <a:rPr lang="en-US" dirty="0"/>
              <a:t> </a:t>
            </a:r>
            <a:r>
              <a:rPr lang="en-US" b="1" dirty="0"/>
              <a:t>Personal Significance</a:t>
            </a:r>
            <a:r>
              <a:rPr lang="en-US" dirty="0"/>
              <a:t>: A person is more likely to pay attention to a person or concept that has a personal significance to them. Example: If a person suffers from a disease, they are more likely to pay attention to a lecture about that disease, because they know how it could affect their lives. </a:t>
            </a:r>
          </a:p>
          <a:p>
            <a:pPr>
              <a:lnSpc>
                <a:spcPct val="150000"/>
              </a:lnSpc>
            </a:pPr>
            <a:r>
              <a:rPr lang="en-US" dirty="0"/>
              <a:t> </a:t>
            </a:r>
            <a:r>
              <a:rPr lang="en-US" b="1" dirty="0"/>
              <a:t>Social </a:t>
            </a:r>
            <a:r>
              <a:rPr lang="en-US" b="1" dirty="0" smtClean="0"/>
              <a:t>cues: </a:t>
            </a:r>
            <a:r>
              <a:rPr lang="en-US" dirty="0" smtClean="0"/>
              <a:t>People </a:t>
            </a:r>
            <a:r>
              <a:rPr lang="en-US" dirty="0"/>
              <a:t>are more likely to pay attention to things they see others looking at or reacting to</a:t>
            </a:r>
            <a:endParaRPr lang="en-IN" dirty="0"/>
          </a:p>
        </p:txBody>
      </p:sp>
    </p:spTree>
    <p:extLst>
      <p:ext uri="{BB962C8B-B14F-4D97-AF65-F5344CB8AC3E}">
        <p14:creationId xmlns:p14="http://schemas.microsoft.com/office/powerpoint/2010/main" val="3572970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509" y="484909"/>
            <a:ext cx="11388436" cy="583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080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7F7D-A0E4-FCEA-42B7-922107095163}"/>
              </a:ext>
            </a:extLst>
          </p:cNvPr>
          <p:cNvSpPr>
            <a:spLocks noGrp="1"/>
          </p:cNvSpPr>
          <p:nvPr>
            <p:ph type="title"/>
          </p:nvPr>
        </p:nvSpPr>
        <p:spPr>
          <a:xfrm>
            <a:off x="838200" y="365126"/>
            <a:ext cx="10515600" cy="681250"/>
          </a:xfrm>
        </p:spPr>
        <p:txBody>
          <a:bodyPr>
            <a:normAutofit fontScale="90000"/>
          </a:bodyPr>
          <a:lstStyle/>
          <a:p>
            <a:r>
              <a:rPr lang="en-US" b="1" dirty="0"/>
              <a:t>Internal factors</a:t>
            </a:r>
            <a:endParaRPr lang="en-IN" b="1" dirty="0"/>
          </a:p>
        </p:txBody>
      </p:sp>
      <p:sp>
        <p:nvSpPr>
          <p:cNvPr id="3" name="Content Placeholder 2">
            <a:extLst>
              <a:ext uri="{FF2B5EF4-FFF2-40B4-BE49-F238E27FC236}">
                <a16:creationId xmlns:a16="http://schemas.microsoft.com/office/drawing/2014/main" id="{6D072F16-F0CD-5690-29A8-4DAA114BC993}"/>
              </a:ext>
            </a:extLst>
          </p:cNvPr>
          <p:cNvSpPr>
            <a:spLocks noGrp="1"/>
          </p:cNvSpPr>
          <p:nvPr>
            <p:ph idx="1"/>
          </p:nvPr>
        </p:nvSpPr>
        <p:spPr>
          <a:xfrm>
            <a:off x="838200" y="1187777"/>
            <a:ext cx="10515600" cy="4989186"/>
          </a:xfrm>
        </p:spPr>
        <p:txBody>
          <a:bodyPr>
            <a:normAutofit fontScale="92500" lnSpcReduction="20000"/>
          </a:bodyPr>
          <a:lstStyle/>
          <a:p>
            <a:pPr marL="0" indent="0">
              <a:lnSpc>
                <a:spcPct val="150000"/>
              </a:lnSpc>
              <a:buNone/>
            </a:pPr>
            <a:r>
              <a:rPr lang="en-US" dirty="0"/>
              <a:t>Internal factors are concerned with the individual. </a:t>
            </a:r>
          </a:p>
          <a:p>
            <a:pPr marL="0" indent="0">
              <a:lnSpc>
                <a:spcPct val="150000"/>
              </a:lnSpc>
              <a:buNone/>
            </a:pPr>
            <a:r>
              <a:rPr lang="en-US" dirty="0"/>
              <a:t>Hence it is also called as </a:t>
            </a:r>
            <a:r>
              <a:rPr lang="en-US" b="1" dirty="0"/>
              <a:t>subjective factors</a:t>
            </a:r>
            <a:r>
              <a:rPr lang="en-US" dirty="0"/>
              <a:t>. </a:t>
            </a:r>
          </a:p>
          <a:p>
            <a:pPr marL="0" indent="0">
              <a:lnSpc>
                <a:spcPct val="150000"/>
              </a:lnSpc>
              <a:buNone/>
            </a:pPr>
            <a:r>
              <a:rPr lang="en-US" dirty="0"/>
              <a:t>The factors are:</a:t>
            </a:r>
          </a:p>
          <a:p>
            <a:pPr>
              <a:lnSpc>
                <a:spcPct val="150000"/>
              </a:lnSpc>
            </a:pPr>
            <a:r>
              <a:rPr lang="en-US" b="1" dirty="0"/>
              <a:t>Interest: </a:t>
            </a:r>
            <a:r>
              <a:rPr lang="en-US" dirty="0"/>
              <a:t>People always give more attention to stimuli or situation in which they are interested. Interesting things draws our attention immediately</a:t>
            </a:r>
          </a:p>
          <a:p>
            <a:pPr>
              <a:lnSpc>
                <a:spcPct val="150000"/>
              </a:lnSpc>
            </a:pPr>
            <a:r>
              <a:rPr lang="en-US" dirty="0"/>
              <a:t>The interest of a person plays a key role in determining one’s attention. Each of our interests may be regarded as a powerful stimulus to draw our attention to a particular thing, person or an activity</a:t>
            </a:r>
            <a:endParaRPr lang="en-IN" dirty="0"/>
          </a:p>
        </p:txBody>
      </p:sp>
    </p:spTree>
    <p:extLst>
      <p:ext uri="{BB962C8B-B14F-4D97-AF65-F5344CB8AC3E}">
        <p14:creationId xmlns:p14="http://schemas.microsoft.com/office/powerpoint/2010/main" val="13679486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06B3-5301-4EA3-0DF3-56E2719CFE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0D3E97-78F0-C70E-06D0-E13477D72151}"/>
              </a:ext>
            </a:extLst>
          </p:cNvPr>
          <p:cNvSpPr>
            <a:spLocks noGrp="1"/>
          </p:cNvSpPr>
          <p:nvPr>
            <p:ph idx="1"/>
          </p:nvPr>
        </p:nvSpPr>
        <p:spPr>
          <a:xfrm>
            <a:off x="254524" y="245097"/>
            <a:ext cx="11099276" cy="5931866"/>
          </a:xfrm>
        </p:spPr>
        <p:txBody>
          <a:bodyPr>
            <a:normAutofit/>
          </a:bodyPr>
          <a:lstStyle/>
          <a:p>
            <a:pPr marL="0" indent="0">
              <a:buNone/>
            </a:pPr>
            <a:r>
              <a:rPr lang="en-US" b="1" dirty="0"/>
              <a:t>Desire: </a:t>
            </a:r>
            <a:r>
              <a:rPr lang="en-US" dirty="0"/>
              <a:t>People pay attention to things which they desire for. </a:t>
            </a:r>
          </a:p>
          <a:p>
            <a:r>
              <a:rPr lang="en-US" dirty="0"/>
              <a:t>When we go to a shop we give more attention to materials that we desire to buy than to other materials.</a:t>
            </a:r>
          </a:p>
          <a:p>
            <a:pPr marL="0" indent="0">
              <a:buNone/>
            </a:pPr>
            <a:r>
              <a:rPr lang="en-US" dirty="0"/>
              <a:t> </a:t>
            </a:r>
            <a:r>
              <a:rPr lang="en-US" b="1" dirty="0"/>
              <a:t> Motives</a:t>
            </a:r>
            <a:r>
              <a:rPr lang="en-US" dirty="0"/>
              <a:t>: Basic motives are so powerful and are important in drawing attention. A person who is hungry will pay more attention to places where food is available. </a:t>
            </a:r>
          </a:p>
          <a:p>
            <a:pPr marL="0" indent="0">
              <a:buNone/>
            </a:pPr>
            <a:r>
              <a:rPr lang="en-US" dirty="0"/>
              <a:t> </a:t>
            </a:r>
            <a:r>
              <a:rPr lang="en-US" b="1" dirty="0"/>
              <a:t>Goal</a:t>
            </a:r>
            <a:r>
              <a:rPr lang="en-US" dirty="0"/>
              <a:t>: People will be paying attention to activities which will help them to achieve their goal. Students pay more attention to studies before examination as their goal is to pass/ excel in the examination</a:t>
            </a:r>
          </a:p>
          <a:p>
            <a:pPr marL="0" indent="0">
              <a:buNone/>
            </a:pPr>
            <a:r>
              <a:rPr lang="en-US" dirty="0"/>
              <a:t> </a:t>
            </a:r>
            <a:r>
              <a:rPr lang="en-US" b="1" dirty="0"/>
              <a:t>Past experience</a:t>
            </a:r>
            <a:r>
              <a:rPr lang="en-US" dirty="0"/>
              <a:t>: It is also a factor that influences attention. For example, the past experiences with certain persons make us think that they are sincere and we may give attention to their communication than to people who were not sincere to us.</a:t>
            </a:r>
            <a:endParaRPr lang="en-IN" dirty="0"/>
          </a:p>
        </p:txBody>
      </p:sp>
    </p:spTree>
    <p:extLst>
      <p:ext uri="{BB962C8B-B14F-4D97-AF65-F5344CB8AC3E}">
        <p14:creationId xmlns:p14="http://schemas.microsoft.com/office/powerpoint/2010/main" val="1107879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CD1B-9AAE-20BB-1F13-7278E5BDAA27}"/>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083AB5DE-05D8-ADD0-F7DD-FB95004CD594}"/>
              </a:ext>
            </a:extLst>
          </p:cNvPr>
          <p:cNvPicPr>
            <a:picLocks noGrp="1" noChangeAspect="1"/>
          </p:cNvPicPr>
          <p:nvPr>
            <p:ph idx="1"/>
          </p:nvPr>
        </p:nvPicPr>
        <p:blipFill>
          <a:blip r:embed="rId2"/>
          <a:stretch>
            <a:fillRect/>
          </a:stretch>
        </p:blipFill>
        <p:spPr>
          <a:xfrm>
            <a:off x="1" y="0"/>
            <a:ext cx="5656082" cy="6858000"/>
          </a:xfrm>
          <a:prstGeom prst="rect">
            <a:avLst/>
          </a:prstGeom>
        </p:spPr>
      </p:pic>
      <p:pic>
        <p:nvPicPr>
          <p:cNvPr id="5" name="Picture 4">
            <a:extLst>
              <a:ext uri="{FF2B5EF4-FFF2-40B4-BE49-F238E27FC236}">
                <a16:creationId xmlns:a16="http://schemas.microsoft.com/office/drawing/2014/main" id="{37208CA8-79EA-06A0-6F09-C79B00BDAD6B}"/>
              </a:ext>
            </a:extLst>
          </p:cNvPr>
          <p:cNvPicPr>
            <a:picLocks noChangeAspect="1"/>
          </p:cNvPicPr>
          <p:nvPr/>
        </p:nvPicPr>
        <p:blipFill>
          <a:blip r:embed="rId3"/>
          <a:stretch>
            <a:fillRect/>
          </a:stretch>
        </p:blipFill>
        <p:spPr>
          <a:xfrm>
            <a:off x="5897546" y="0"/>
            <a:ext cx="6294454" cy="6858000"/>
          </a:xfrm>
          <a:prstGeom prst="rect">
            <a:avLst/>
          </a:prstGeom>
        </p:spPr>
      </p:pic>
    </p:spTree>
    <p:extLst>
      <p:ext uri="{BB962C8B-B14F-4D97-AF65-F5344CB8AC3E}">
        <p14:creationId xmlns:p14="http://schemas.microsoft.com/office/powerpoint/2010/main" val="255815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EB26-4CAA-8EF1-A0BF-22292FA7AA6B}"/>
              </a:ext>
            </a:extLst>
          </p:cNvPr>
          <p:cNvSpPr>
            <a:spLocks noGrp="1"/>
          </p:cNvSpPr>
          <p:nvPr>
            <p:ph type="title"/>
          </p:nvPr>
        </p:nvSpPr>
        <p:spPr/>
        <p:txBody>
          <a:bodyPr/>
          <a:lstStyle/>
          <a:p>
            <a:pPr algn="ctr"/>
            <a:r>
              <a:rPr lang="en-IN" b="1" dirty="0">
                <a:effectLst>
                  <a:outerShdw blurRad="38100" dist="38100" dir="2700000" algn="tl">
                    <a:srgbClr val="000000">
                      <a:alpha val="43137"/>
                    </a:srgbClr>
                  </a:outerShdw>
                </a:effectLst>
              </a:rPr>
              <a:t>Attention </a:t>
            </a:r>
            <a:br>
              <a:rPr lang="en-IN" b="1" dirty="0">
                <a:effectLst>
                  <a:outerShdw blurRad="38100" dist="38100" dir="2700000" algn="tl">
                    <a:srgbClr val="000000">
                      <a:alpha val="43137"/>
                    </a:srgbClr>
                  </a:outerShdw>
                </a:effectLst>
              </a:rPr>
            </a:b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F766145-670D-66F7-8177-F0D16D0FA658}"/>
              </a:ext>
            </a:extLst>
          </p:cNvPr>
          <p:cNvSpPr>
            <a:spLocks noGrp="1"/>
          </p:cNvSpPr>
          <p:nvPr>
            <p:ph idx="1"/>
          </p:nvPr>
        </p:nvSpPr>
        <p:spPr>
          <a:xfrm>
            <a:off x="838200" y="1052945"/>
            <a:ext cx="10515600" cy="5124018"/>
          </a:xfrm>
        </p:spPr>
        <p:txBody>
          <a:bodyPr>
            <a:normAutofit fontScale="92500"/>
          </a:bodyPr>
          <a:lstStyle/>
          <a:p>
            <a:pPr>
              <a:lnSpc>
                <a:spcPct val="200000"/>
              </a:lnSpc>
            </a:pPr>
            <a:r>
              <a:rPr lang="en-US" b="0" i="0" dirty="0">
                <a:solidFill>
                  <a:srgbClr val="1F1F1F"/>
                </a:solidFill>
                <a:effectLst/>
                <a:latin typeface="Google Sans"/>
              </a:rPr>
              <a:t>Attention is </a:t>
            </a:r>
            <a:r>
              <a:rPr lang="en-US" b="0" i="0" dirty="0">
                <a:solidFill>
                  <a:srgbClr val="040C28"/>
                </a:solidFill>
                <a:effectLst/>
                <a:latin typeface="Google Sans"/>
              </a:rPr>
              <a:t>a state of consciousness in which a person can respond to a stimulus or stimuli</a:t>
            </a:r>
            <a:r>
              <a:rPr lang="en-US" b="0" i="0" dirty="0">
                <a:solidFill>
                  <a:srgbClr val="1F1F1F"/>
                </a:solidFill>
                <a:effectLst/>
                <a:latin typeface="Google Sans"/>
              </a:rPr>
              <a:t>. </a:t>
            </a:r>
          </a:p>
          <a:p>
            <a:pPr>
              <a:lnSpc>
                <a:spcPct val="200000"/>
              </a:lnSpc>
            </a:pPr>
            <a:r>
              <a:rPr lang="en-US" b="0" i="0" dirty="0">
                <a:solidFill>
                  <a:srgbClr val="1F1F1F"/>
                </a:solidFill>
                <a:effectLst/>
                <a:latin typeface="Google Sans"/>
              </a:rPr>
              <a:t>In psychology, a stimulus can be a required task, an object, or an event that requires a response. </a:t>
            </a:r>
          </a:p>
          <a:p>
            <a:pPr>
              <a:lnSpc>
                <a:spcPct val="200000"/>
              </a:lnSpc>
            </a:pPr>
            <a:r>
              <a:rPr lang="en-US" b="0" i="0" dirty="0">
                <a:solidFill>
                  <a:srgbClr val="1F1F1F"/>
                </a:solidFill>
                <a:effectLst/>
                <a:latin typeface="Google Sans"/>
              </a:rPr>
              <a:t>Attention is a combination of how long a person can focus and how many things they can focus on.</a:t>
            </a:r>
            <a:endParaRPr lang="en-IN" dirty="0"/>
          </a:p>
        </p:txBody>
      </p:sp>
    </p:spTree>
    <p:extLst>
      <p:ext uri="{BB962C8B-B14F-4D97-AF65-F5344CB8AC3E}">
        <p14:creationId xmlns:p14="http://schemas.microsoft.com/office/powerpoint/2010/main" val="186239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D388-A32A-75AF-54DC-F95D36AB7D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CD09DE-3378-FA60-9A74-2449A27BDBB2}"/>
              </a:ext>
            </a:extLst>
          </p:cNvPr>
          <p:cNvSpPr>
            <a:spLocks noGrp="1"/>
          </p:cNvSpPr>
          <p:nvPr>
            <p:ph idx="1"/>
          </p:nvPr>
        </p:nvSpPr>
        <p:spPr>
          <a:xfrm>
            <a:off x="329938" y="365124"/>
            <a:ext cx="11023862" cy="6492875"/>
          </a:xfrm>
        </p:spPr>
        <p:txBody>
          <a:bodyPr>
            <a:normAutofit lnSpcReduction="10000"/>
          </a:bodyPr>
          <a:lstStyle/>
          <a:p>
            <a:pPr marL="0" indent="0">
              <a:buNone/>
            </a:pPr>
            <a:r>
              <a:rPr lang="en-US" b="1" dirty="0"/>
              <a:t>Perception</a:t>
            </a:r>
          </a:p>
          <a:p>
            <a:r>
              <a:rPr lang="en-US" b="1" dirty="0"/>
              <a:t>Definition</a:t>
            </a:r>
            <a:r>
              <a:rPr lang="en-US" dirty="0"/>
              <a:t>: Perception is the process of interpreting and organizing sensory information to understand the environment. </a:t>
            </a:r>
          </a:p>
          <a:p>
            <a:r>
              <a:rPr lang="en-US" dirty="0"/>
              <a:t>It involves not just the raw data received through our senses, but also the cognitive processes that give meaning to that data.</a:t>
            </a:r>
          </a:p>
          <a:p>
            <a:pPr marL="0" indent="0">
              <a:lnSpc>
                <a:spcPct val="150000"/>
              </a:lnSpc>
              <a:buNone/>
            </a:pPr>
            <a:r>
              <a:rPr lang="en-US" b="1" dirty="0"/>
              <a:t>Stages of Perception:</a:t>
            </a:r>
          </a:p>
          <a:p>
            <a:pPr marL="0" indent="0">
              <a:lnSpc>
                <a:spcPct val="150000"/>
              </a:lnSpc>
              <a:buNone/>
            </a:pPr>
            <a:r>
              <a:rPr lang="en-US" b="1" dirty="0"/>
              <a:t>Sensation</a:t>
            </a:r>
            <a:r>
              <a:rPr lang="en-US" dirty="0"/>
              <a:t>: The initial detection of stimuli through sensory organs (e.g., seeing light, hearing sound).</a:t>
            </a:r>
          </a:p>
          <a:p>
            <a:pPr marL="0" indent="0">
              <a:lnSpc>
                <a:spcPct val="150000"/>
              </a:lnSpc>
              <a:buNone/>
            </a:pPr>
            <a:r>
              <a:rPr lang="en-US" b="1" dirty="0"/>
              <a:t>Attention</a:t>
            </a:r>
            <a:r>
              <a:rPr lang="en-US" dirty="0"/>
              <a:t>: Selecting which sensations to focus on.</a:t>
            </a:r>
          </a:p>
          <a:p>
            <a:pPr marL="0" indent="0">
              <a:lnSpc>
                <a:spcPct val="150000"/>
              </a:lnSpc>
              <a:buNone/>
            </a:pPr>
            <a:r>
              <a:rPr lang="en-US" b="1" dirty="0"/>
              <a:t>Interpretation</a:t>
            </a:r>
            <a:r>
              <a:rPr lang="en-US" dirty="0"/>
              <a:t>: Making sense of the sensory information, influenced by past experiences, expectations, and context.</a:t>
            </a:r>
          </a:p>
          <a:p>
            <a:endParaRPr lang="en-IN" dirty="0"/>
          </a:p>
        </p:txBody>
      </p:sp>
    </p:spTree>
    <p:extLst>
      <p:ext uri="{BB962C8B-B14F-4D97-AF65-F5344CB8AC3E}">
        <p14:creationId xmlns:p14="http://schemas.microsoft.com/office/powerpoint/2010/main" val="336272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FFAD-94DD-FCB4-238B-67DEA83339A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D565952-D671-52DB-F9D8-44153AE8FFC9}"/>
              </a:ext>
            </a:extLst>
          </p:cNvPr>
          <p:cNvPicPr>
            <a:picLocks noGrp="1" noChangeAspect="1"/>
          </p:cNvPicPr>
          <p:nvPr>
            <p:ph idx="1"/>
          </p:nvPr>
        </p:nvPicPr>
        <p:blipFill>
          <a:blip r:embed="rId2"/>
          <a:stretch>
            <a:fillRect/>
          </a:stretch>
        </p:blipFill>
        <p:spPr>
          <a:xfrm>
            <a:off x="0" y="-11784"/>
            <a:ext cx="12192000" cy="7107811"/>
          </a:xfrm>
          <a:prstGeom prst="rect">
            <a:avLst/>
          </a:prstGeom>
        </p:spPr>
      </p:pic>
    </p:spTree>
    <p:extLst>
      <p:ext uri="{BB962C8B-B14F-4D97-AF65-F5344CB8AC3E}">
        <p14:creationId xmlns:p14="http://schemas.microsoft.com/office/powerpoint/2010/main" val="2753254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FF8D0-A5C4-35A4-927A-F9464C8E882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DE1170C-53FA-42E4-4E1C-6D762C2DCD83}"/>
              </a:ext>
            </a:extLst>
          </p:cNvPr>
          <p:cNvPicPr>
            <a:picLocks noChangeAspect="1"/>
          </p:cNvPicPr>
          <p:nvPr/>
        </p:nvPicPr>
        <p:blipFill>
          <a:blip r:embed="rId2"/>
          <a:stretch>
            <a:fillRect/>
          </a:stretch>
        </p:blipFill>
        <p:spPr>
          <a:xfrm>
            <a:off x="-94268" y="-197963"/>
            <a:ext cx="12380536" cy="7437748"/>
          </a:xfrm>
          <a:prstGeom prst="rect">
            <a:avLst/>
          </a:prstGeom>
        </p:spPr>
      </p:pic>
      <p:sp>
        <p:nvSpPr>
          <p:cNvPr id="7" name="Content Placeholder 6">
            <a:extLst>
              <a:ext uri="{FF2B5EF4-FFF2-40B4-BE49-F238E27FC236}">
                <a16:creationId xmlns:a16="http://schemas.microsoft.com/office/drawing/2014/main" id="{B8F6A39D-F1D1-4150-6426-258D68D7A6BF}"/>
              </a:ext>
            </a:extLst>
          </p:cNvPr>
          <p:cNvSpPr>
            <a:spLocks noGrp="1"/>
          </p:cNvSpPr>
          <p:nvPr>
            <p:ph idx="1"/>
          </p:nvPr>
        </p:nvSpPr>
        <p:spPr>
          <a:xfrm>
            <a:off x="838200" y="1825625"/>
            <a:ext cx="10515600" cy="4754284"/>
          </a:xfrm>
        </p:spPr>
        <p:txBody>
          <a:bodyPr/>
          <a:lstStyle/>
          <a:p>
            <a:endParaRPr lang="en-IN" dirty="0"/>
          </a:p>
        </p:txBody>
      </p:sp>
    </p:spTree>
    <p:extLst>
      <p:ext uri="{BB962C8B-B14F-4D97-AF65-F5344CB8AC3E}">
        <p14:creationId xmlns:p14="http://schemas.microsoft.com/office/powerpoint/2010/main" val="2532112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3820-E98D-F0F9-77FF-22F0664CB7CB}"/>
              </a:ext>
            </a:extLst>
          </p:cNvPr>
          <p:cNvSpPr>
            <a:spLocks noGrp="1"/>
          </p:cNvSpPr>
          <p:nvPr>
            <p:ph type="title"/>
          </p:nvPr>
        </p:nvSpPr>
        <p:spPr>
          <a:xfrm>
            <a:off x="838200" y="365126"/>
            <a:ext cx="10515600" cy="31591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83D8A6E-D83F-2A69-14A0-A4F55774BBDF}"/>
              </a:ext>
            </a:extLst>
          </p:cNvPr>
          <p:cNvSpPr>
            <a:spLocks noGrp="1"/>
          </p:cNvSpPr>
          <p:nvPr>
            <p:ph idx="1"/>
          </p:nvPr>
        </p:nvSpPr>
        <p:spPr>
          <a:xfrm>
            <a:off x="207389" y="169682"/>
            <a:ext cx="11858920" cy="6438508"/>
          </a:xfrm>
        </p:spPr>
        <p:txBody>
          <a:bodyPr/>
          <a:lstStyle/>
          <a:p>
            <a:pPr marL="0" indent="0">
              <a:buNone/>
            </a:pPr>
            <a:r>
              <a:rPr lang="en-US" b="1" dirty="0"/>
              <a:t>Factors Influencing Perception:</a:t>
            </a:r>
          </a:p>
          <a:p>
            <a:pPr>
              <a:lnSpc>
                <a:spcPct val="150000"/>
              </a:lnSpc>
              <a:buFont typeface="Arial" panose="020B0604020202020204" pitchFamily="34" charset="0"/>
              <a:buChar char="•"/>
            </a:pPr>
            <a:r>
              <a:rPr lang="en-US" b="1" dirty="0"/>
              <a:t>Context</a:t>
            </a:r>
            <a:r>
              <a:rPr lang="en-US" dirty="0"/>
              <a:t>: The environment and surrounding stimuli can alter how we perceive a particular stimulus (e.g., the same color may look different under different lighting).</a:t>
            </a:r>
          </a:p>
          <a:p>
            <a:pPr>
              <a:lnSpc>
                <a:spcPct val="150000"/>
              </a:lnSpc>
              <a:buFont typeface="Arial" panose="020B0604020202020204" pitchFamily="34" charset="0"/>
              <a:buChar char="•"/>
            </a:pPr>
            <a:r>
              <a:rPr lang="en-US" b="1" dirty="0"/>
              <a:t>Expectations</a:t>
            </a:r>
            <a:r>
              <a:rPr lang="en-US" dirty="0"/>
              <a:t>: Preconceived notions can affect perception (e.g., expecting a certain outcome may influence how we interpret ambiguous information).</a:t>
            </a:r>
          </a:p>
          <a:p>
            <a:pPr>
              <a:lnSpc>
                <a:spcPct val="150000"/>
              </a:lnSpc>
              <a:buFont typeface="Arial" panose="020B0604020202020204" pitchFamily="34" charset="0"/>
              <a:buChar char="•"/>
            </a:pPr>
            <a:r>
              <a:rPr lang="en-US" b="1" dirty="0"/>
              <a:t>Cultural Background</a:t>
            </a:r>
            <a:r>
              <a:rPr lang="en-US" dirty="0"/>
              <a:t>: Cultural differences can shape how we interpret and respond to various stimuli.</a:t>
            </a:r>
          </a:p>
          <a:p>
            <a:endParaRPr lang="en-IN" dirty="0"/>
          </a:p>
        </p:txBody>
      </p:sp>
    </p:spTree>
    <p:extLst>
      <p:ext uri="{BB962C8B-B14F-4D97-AF65-F5344CB8AC3E}">
        <p14:creationId xmlns:p14="http://schemas.microsoft.com/office/powerpoint/2010/main" val="990762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7DD0-7C5F-B949-80F0-8ED5B7B1564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458A589-6507-C9E5-AFAD-58E18609F159}"/>
              </a:ext>
            </a:extLst>
          </p:cNvPr>
          <p:cNvPicPr>
            <a:picLocks noGrp="1" noChangeAspect="1"/>
          </p:cNvPicPr>
          <p:nvPr>
            <p:ph idx="1"/>
          </p:nvPr>
        </p:nvPicPr>
        <p:blipFill>
          <a:blip r:embed="rId2"/>
          <a:stretch>
            <a:fillRect/>
          </a:stretch>
        </p:blipFill>
        <p:spPr>
          <a:xfrm>
            <a:off x="838200" y="57944"/>
            <a:ext cx="10605940" cy="6719928"/>
          </a:xfrm>
          <a:prstGeom prst="rect">
            <a:avLst/>
          </a:prstGeom>
        </p:spPr>
      </p:pic>
    </p:spTree>
    <p:extLst>
      <p:ext uri="{BB962C8B-B14F-4D97-AF65-F5344CB8AC3E}">
        <p14:creationId xmlns:p14="http://schemas.microsoft.com/office/powerpoint/2010/main" val="3354411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0D4C-24BF-3928-CC2A-A146DB8BA2AB}"/>
              </a:ext>
            </a:extLst>
          </p:cNvPr>
          <p:cNvSpPr>
            <a:spLocks noGrp="1"/>
          </p:cNvSpPr>
          <p:nvPr>
            <p:ph type="title"/>
          </p:nvPr>
        </p:nvSpPr>
        <p:spPr>
          <a:xfrm>
            <a:off x="838200" y="427496"/>
            <a:ext cx="10515600" cy="1325563"/>
          </a:xfrm>
        </p:spPr>
        <p:txBody>
          <a:bodyPr/>
          <a:lstStyle/>
          <a:p>
            <a:endParaRPr lang="en-IN"/>
          </a:p>
        </p:txBody>
      </p:sp>
      <p:sp>
        <p:nvSpPr>
          <p:cNvPr id="3" name="Content Placeholder 2">
            <a:extLst>
              <a:ext uri="{FF2B5EF4-FFF2-40B4-BE49-F238E27FC236}">
                <a16:creationId xmlns:a16="http://schemas.microsoft.com/office/drawing/2014/main" id="{AE1DD475-0A66-0825-6C48-5F845B837397}"/>
              </a:ext>
            </a:extLst>
          </p:cNvPr>
          <p:cNvSpPr>
            <a:spLocks noGrp="1"/>
          </p:cNvSpPr>
          <p:nvPr>
            <p:ph idx="1"/>
          </p:nvPr>
        </p:nvSpPr>
        <p:spPr>
          <a:xfrm>
            <a:off x="358219" y="518474"/>
            <a:ext cx="10995581" cy="6042582"/>
          </a:xfrm>
        </p:spPr>
        <p:txBody>
          <a:bodyPr>
            <a:normAutofit/>
          </a:bodyPr>
          <a:lstStyle/>
          <a:p>
            <a:r>
              <a:rPr lang="en-US" dirty="0" err="1"/>
              <a:t>i</a:t>
            </a:r>
            <a:r>
              <a:rPr lang="en-US" dirty="0"/>
              <a:t>) Factors in the perceiver (perceiver variables)</a:t>
            </a:r>
          </a:p>
          <a:p>
            <a:r>
              <a:rPr lang="en-US" dirty="0"/>
              <a:t>ii) Factors in the target (subject characteristics) </a:t>
            </a:r>
          </a:p>
          <a:p>
            <a:r>
              <a:rPr lang="en-US" dirty="0"/>
              <a:t>iii) Factors in the situation (situational variables).</a:t>
            </a:r>
          </a:p>
          <a:p>
            <a:pPr marL="0" indent="0">
              <a:buNone/>
            </a:pPr>
            <a:r>
              <a:rPr lang="en-US" dirty="0"/>
              <a:t> </a:t>
            </a:r>
          </a:p>
          <a:p>
            <a:pPr marL="0" indent="0">
              <a:buNone/>
            </a:pPr>
            <a:r>
              <a:rPr lang="en-US" b="1" dirty="0"/>
              <a:t>Factors in the perceiver include following issues</a:t>
            </a:r>
            <a:r>
              <a:rPr lang="en-US" dirty="0"/>
              <a:t>: </a:t>
            </a:r>
          </a:p>
          <a:p>
            <a:pPr marL="0" indent="0">
              <a:buNone/>
            </a:pPr>
            <a:r>
              <a:rPr lang="en-US" dirty="0"/>
              <a:t>• Self-concept of the perceiver;</a:t>
            </a:r>
          </a:p>
          <a:p>
            <a:pPr marL="0" indent="0">
              <a:buNone/>
            </a:pPr>
            <a:r>
              <a:rPr lang="en-US" dirty="0"/>
              <a:t> • Attitudes of the perceiver; </a:t>
            </a:r>
          </a:p>
          <a:p>
            <a:pPr marL="0" indent="0">
              <a:buNone/>
            </a:pPr>
            <a:r>
              <a:rPr lang="en-US" dirty="0"/>
              <a:t>• Motives of the perceiver; </a:t>
            </a:r>
          </a:p>
          <a:p>
            <a:pPr marL="0" indent="0">
              <a:buNone/>
            </a:pPr>
            <a:r>
              <a:rPr lang="en-US" dirty="0"/>
              <a:t>• Interests of the perceiver; </a:t>
            </a:r>
          </a:p>
          <a:p>
            <a:pPr marL="0" indent="0">
              <a:buNone/>
            </a:pPr>
            <a:r>
              <a:rPr lang="en-US" dirty="0"/>
              <a:t>• Experience of the perceiver; </a:t>
            </a:r>
          </a:p>
          <a:p>
            <a:pPr marL="0" indent="0">
              <a:buNone/>
            </a:pPr>
            <a:r>
              <a:rPr lang="en-US" dirty="0"/>
              <a:t>• Expectations of the perceiver.</a:t>
            </a:r>
            <a:endParaRPr lang="en-IN" dirty="0"/>
          </a:p>
        </p:txBody>
      </p:sp>
    </p:spTree>
    <p:extLst>
      <p:ext uri="{BB962C8B-B14F-4D97-AF65-F5344CB8AC3E}">
        <p14:creationId xmlns:p14="http://schemas.microsoft.com/office/powerpoint/2010/main" val="1117845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1317-A584-C7A5-2D06-3673475EF6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46044C-9675-5EE2-4F51-6205414F7B4D}"/>
              </a:ext>
            </a:extLst>
          </p:cNvPr>
          <p:cNvSpPr>
            <a:spLocks noGrp="1"/>
          </p:cNvSpPr>
          <p:nvPr>
            <p:ph idx="1"/>
          </p:nvPr>
        </p:nvSpPr>
        <p:spPr>
          <a:xfrm>
            <a:off x="838200" y="678730"/>
            <a:ext cx="10515600" cy="5498233"/>
          </a:xfrm>
        </p:spPr>
        <p:txBody>
          <a:bodyPr>
            <a:normAutofit fontScale="92500" lnSpcReduction="10000"/>
          </a:bodyPr>
          <a:lstStyle/>
          <a:p>
            <a:pPr marL="0" indent="0">
              <a:buNone/>
            </a:pPr>
            <a:r>
              <a:rPr lang="en-US" b="1" dirty="0"/>
              <a:t>Factors in the target include following issues</a:t>
            </a:r>
            <a:r>
              <a:rPr lang="en-US" dirty="0"/>
              <a:t>: </a:t>
            </a:r>
          </a:p>
          <a:p>
            <a:pPr marL="0" indent="0">
              <a:buNone/>
            </a:pPr>
            <a:r>
              <a:rPr lang="en-US" dirty="0"/>
              <a:t>• Physical appearance</a:t>
            </a:r>
          </a:p>
          <a:p>
            <a:pPr marL="0" indent="0">
              <a:buNone/>
            </a:pPr>
            <a:r>
              <a:rPr lang="en-US" dirty="0"/>
              <a:t>• Verbal and Nonverbal Communication</a:t>
            </a:r>
          </a:p>
          <a:p>
            <a:pPr marL="0" indent="0">
              <a:buNone/>
            </a:pPr>
            <a:r>
              <a:rPr lang="en-US" dirty="0"/>
              <a:t> • Status</a:t>
            </a:r>
          </a:p>
          <a:p>
            <a:pPr marL="0" indent="0">
              <a:buNone/>
            </a:pPr>
            <a:r>
              <a:rPr lang="en-US" dirty="0"/>
              <a:t>• Occupations</a:t>
            </a:r>
          </a:p>
          <a:p>
            <a:pPr marL="0" indent="0">
              <a:buNone/>
            </a:pPr>
            <a:r>
              <a:rPr lang="en-US" dirty="0"/>
              <a:t> • Personal characteristics</a:t>
            </a:r>
          </a:p>
          <a:p>
            <a:pPr marL="0" indent="0">
              <a:buNone/>
            </a:pPr>
            <a:r>
              <a:rPr lang="en-US" dirty="0"/>
              <a:t>• Novelty of the target</a:t>
            </a:r>
          </a:p>
          <a:p>
            <a:pPr marL="0" indent="0">
              <a:buNone/>
            </a:pPr>
            <a:r>
              <a:rPr lang="en-US" dirty="0"/>
              <a:t>• Motion of the target</a:t>
            </a:r>
          </a:p>
          <a:p>
            <a:pPr marL="0" indent="0">
              <a:buNone/>
            </a:pPr>
            <a:r>
              <a:rPr lang="en-US" dirty="0"/>
              <a:t> • Sounds of the target</a:t>
            </a:r>
          </a:p>
          <a:p>
            <a:pPr marL="0" indent="0">
              <a:buNone/>
            </a:pPr>
            <a:r>
              <a:rPr lang="en-US" dirty="0"/>
              <a:t> • Size of the target</a:t>
            </a:r>
          </a:p>
          <a:p>
            <a:pPr marL="0" indent="0">
              <a:buNone/>
            </a:pPr>
            <a:r>
              <a:rPr lang="en-US" dirty="0"/>
              <a:t> • Background of the target</a:t>
            </a:r>
          </a:p>
          <a:p>
            <a:pPr marL="0" indent="0">
              <a:buNone/>
            </a:pPr>
            <a:r>
              <a:rPr lang="en-US" dirty="0"/>
              <a:t> • Proximity of the target</a:t>
            </a:r>
            <a:endParaRPr lang="en-IN" dirty="0"/>
          </a:p>
        </p:txBody>
      </p:sp>
    </p:spTree>
    <p:extLst>
      <p:ext uri="{BB962C8B-B14F-4D97-AF65-F5344CB8AC3E}">
        <p14:creationId xmlns:p14="http://schemas.microsoft.com/office/powerpoint/2010/main" val="3024563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3878-DA44-AAF4-2A48-C9B0577ACF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A37E96-E66D-1264-D8F7-C1C7FFFAF891}"/>
              </a:ext>
            </a:extLst>
          </p:cNvPr>
          <p:cNvSpPr>
            <a:spLocks noGrp="1"/>
          </p:cNvSpPr>
          <p:nvPr>
            <p:ph idx="1"/>
          </p:nvPr>
        </p:nvSpPr>
        <p:spPr/>
        <p:txBody>
          <a:bodyPr/>
          <a:lstStyle/>
          <a:p>
            <a:pPr marL="0" indent="0">
              <a:buNone/>
            </a:pPr>
            <a:r>
              <a:rPr lang="en-US" b="1" dirty="0"/>
              <a:t>Factors in the situation include following issues:</a:t>
            </a:r>
          </a:p>
          <a:p>
            <a:pPr marL="0" indent="0">
              <a:buNone/>
            </a:pPr>
            <a:r>
              <a:rPr lang="en-US" dirty="0"/>
              <a:t> • Social context</a:t>
            </a:r>
          </a:p>
          <a:p>
            <a:pPr marL="0" indent="0">
              <a:buNone/>
            </a:pPr>
            <a:r>
              <a:rPr lang="en-US" dirty="0"/>
              <a:t> • Organizational role</a:t>
            </a:r>
          </a:p>
          <a:p>
            <a:pPr marL="0" indent="0">
              <a:buNone/>
            </a:pPr>
            <a:r>
              <a:rPr lang="en-US" dirty="0"/>
              <a:t>• Work setting</a:t>
            </a:r>
          </a:p>
          <a:p>
            <a:pPr marL="0" indent="0">
              <a:buNone/>
            </a:pPr>
            <a:r>
              <a:rPr lang="en-US" dirty="0"/>
              <a:t> • Location of event</a:t>
            </a:r>
          </a:p>
          <a:p>
            <a:pPr marL="0" indent="0">
              <a:buNone/>
            </a:pPr>
            <a:r>
              <a:rPr lang="en-US" dirty="0"/>
              <a:t>• Time</a:t>
            </a:r>
            <a:endParaRPr lang="en-IN" dirty="0"/>
          </a:p>
        </p:txBody>
      </p:sp>
    </p:spTree>
    <p:extLst>
      <p:ext uri="{BB962C8B-B14F-4D97-AF65-F5344CB8AC3E}">
        <p14:creationId xmlns:p14="http://schemas.microsoft.com/office/powerpoint/2010/main" val="1905356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A741-E53A-12EF-5F12-C3948CCF54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F84CD3-C787-23D1-6E31-22BB6A0AF3EF}"/>
              </a:ext>
            </a:extLst>
          </p:cNvPr>
          <p:cNvSpPr>
            <a:spLocks noGrp="1"/>
          </p:cNvSpPr>
          <p:nvPr>
            <p:ph idx="1"/>
          </p:nvPr>
        </p:nvSpPr>
        <p:spPr>
          <a:xfrm>
            <a:off x="517235" y="471054"/>
            <a:ext cx="11520793" cy="6212549"/>
          </a:xfrm>
        </p:spPr>
        <p:txBody>
          <a:bodyPr>
            <a:normAutofit fontScale="92500" lnSpcReduction="10000"/>
          </a:bodyPr>
          <a:lstStyle/>
          <a:p>
            <a:pPr marL="0" indent="0">
              <a:buNone/>
            </a:pPr>
            <a:r>
              <a:rPr lang="en-US" dirty="0"/>
              <a:t>Perception can be categorized in various ways, reflecting how we interpret and understand sensory information. Here are some key types of perception:</a:t>
            </a:r>
          </a:p>
          <a:p>
            <a:pPr marL="0" indent="0">
              <a:buNone/>
            </a:pPr>
            <a:r>
              <a:rPr lang="en-US" b="1" dirty="0"/>
              <a:t>Visual Perception</a:t>
            </a:r>
          </a:p>
          <a:p>
            <a:pPr>
              <a:buFont typeface="Arial" panose="020B0604020202020204" pitchFamily="34" charset="0"/>
              <a:buChar char="•"/>
            </a:pPr>
            <a:r>
              <a:rPr lang="en-US" b="1" dirty="0"/>
              <a:t>Description</a:t>
            </a:r>
            <a:r>
              <a:rPr lang="en-US" dirty="0"/>
              <a:t>: The ability to interpret and make sense of visual stimuli, including shapes, colors, depth, and motion.</a:t>
            </a:r>
          </a:p>
          <a:p>
            <a:pPr>
              <a:buFont typeface="Arial" panose="020B0604020202020204" pitchFamily="34" charset="0"/>
              <a:buChar char="•"/>
            </a:pPr>
            <a:r>
              <a:rPr lang="en-US" b="1" dirty="0"/>
              <a:t>Examples</a:t>
            </a:r>
            <a:r>
              <a:rPr lang="en-US" dirty="0"/>
              <a:t>: Recognizing faces, reading text, and interpreting visual art.</a:t>
            </a:r>
          </a:p>
          <a:p>
            <a:pPr marL="0" indent="0">
              <a:buNone/>
            </a:pPr>
            <a:r>
              <a:rPr lang="en-US" b="1" dirty="0"/>
              <a:t> Auditory Perception</a:t>
            </a:r>
          </a:p>
          <a:p>
            <a:pPr>
              <a:buFont typeface="Arial" panose="020B0604020202020204" pitchFamily="34" charset="0"/>
              <a:buChar char="•"/>
            </a:pPr>
            <a:r>
              <a:rPr lang="en-US" b="1" dirty="0"/>
              <a:t>Description</a:t>
            </a:r>
            <a:r>
              <a:rPr lang="en-US" dirty="0"/>
              <a:t>: The process of interpreting sounds, including pitch, volume, and timbre.</a:t>
            </a:r>
          </a:p>
          <a:p>
            <a:pPr>
              <a:buFont typeface="Arial" panose="020B0604020202020204" pitchFamily="34" charset="0"/>
              <a:buChar char="•"/>
            </a:pPr>
            <a:r>
              <a:rPr lang="en-US" b="1" dirty="0"/>
              <a:t>Examples</a:t>
            </a:r>
            <a:r>
              <a:rPr lang="en-US" dirty="0"/>
              <a:t>: Understanding spoken language, identifying music notes, and distinguishing different sounds in an environment.</a:t>
            </a:r>
          </a:p>
          <a:p>
            <a:pPr marL="0" indent="0">
              <a:buNone/>
            </a:pPr>
            <a:r>
              <a:rPr lang="en-US" b="1" dirty="0"/>
              <a:t> Tactile Perception</a:t>
            </a:r>
          </a:p>
          <a:p>
            <a:pPr>
              <a:buFont typeface="Arial" panose="020B0604020202020204" pitchFamily="34" charset="0"/>
              <a:buChar char="•"/>
            </a:pPr>
            <a:r>
              <a:rPr lang="en-US" b="1" dirty="0"/>
              <a:t>Description</a:t>
            </a:r>
            <a:r>
              <a:rPr lang="en-US" dirty="0"/>
              <a:t>: The ability to perceive touch sensations through skin receptors.</a:t>
            </a:r>
          </a:p>
          <a:p>
            <a:pPr>
              <a:buFont typeface="Arial" panose="020B0604020202020204" pitchFamily="34" charset="0"/>
              <a:buChar char="•"/>
            </a:pPr>
            <a:r>
              <a:rPr lang="en-US" b="1" dirty="0"/>
              <a:t>Examples</a:t>
            </a:r>
            <a:r>
              <a:rPr lang="en-US" dirty="0"/>
              <a:t>: Feeling texture, temperature, pressure, and pain.</a:t>
            </a:r>
          </a:p>
          <a:p>
            <a:endParaRPr lang="en-IN" dirty="0"/>
          </a:p>
        </p:txBody>
      </p:sp>
    </p:spTree>
    <p:extLst>
      <p:ext uri="{BB962C8B-B14F-4D97-AF65-F5344CB8AC3E}">
        <p14:creationId xmlns:p14="http://schemas.microsoft.com/office/powerpoint/2010/main" val="899503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0001-6061-C7F8-B8E9-D89BFCAC228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CBE38CF-0A7F-9027-9EBB-D27842CA843B}"/>
              </a:ext>
            </a:extLst>
          </p:cNvPr>
          <p:cNvPicPr>
            <a:picLocks noGrp="1" noChangeAspect="1"/>
          </p:cNvPicPr>
          <p:nvPr>
            <p:ph idx="1"/>
          </p:nvPr>
        </p:nvPicPr>
        <p:blipFill>
          <a:blip r:embed="rId2"/>
          <a:stretch>
            <a:fillRect/>
          </a:stretch>
        </p:blipFill>
        <p:spPr>
          <a:xfrm>
            <a:off x="548639" y="248194"/>
            <a:ext cx="11390811" cy="6426925"/>
          </a:xfrm>
          <a:prstGeom prst="rect">
            <a:avLst/>
          </a:prstGeom>
        </p:spPr>
      </p:pic>
    </p:spTree>
    <p:extLst>
      <p:ext uri="{BB962C8B-B14F-4D97-AF65-F5344CB8AC3E}">
        <p14:creationId xmlns:p14="http://schemas.microsoft.com/office/powerpoint/2010/main" val="2397588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Attention </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0764" y="2129631"/>
            <a:ext cx="9365672"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438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F3F7-1904-6D9A-3AE9-AB67556BC5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555BA4-C570-BDC4-B543-3DD8A8C85243}"/>
              </a:ext>
            </a:extLst>
          </p:cNvPr>
          <p:cNvSpPr>
            <a:spLocks noGrp="1"/>
          </p:cNvSpPr>
          <p:nvPr>
            <p:ph idx="1"/>
          </p:nvPr>
        </p:nvSpPr>
        <p:spPr>
          <a:xfrm>
            <a:off x="563418" y="480291"/>
            <a:ext cx="10790382" cy="5696672"/>
          </a:xfrm>
        </p:spPr>
        <p:txBody>
          <a:bodyPr>
            <a:normAutofit fontScale="92500" lnSpcReduction="10000"/>
          </a:bodyPr>
          <a:lstStyle/>
          <a:p>
            <a:pPr marL="0" indent="0">
              <a:buNone/>
            </a:pPr>
            <a:r>
              <a:rPr lang="en-US" b="1" dirty="0"/>
              <a:t>Olfactory Perception</a:t>
            </a:r>
          </a:p>
          <a:p>
            <a:pPr>
              <a:buFont typeface="Arial" panose="020B0604020202020204" pitchFamily="34" charset="0"/>
              <a:buChar char="•"/>
            </a:pPr>
            <a:r>
              <a:rPr lang="en-US" b="1" dirty="0"/>
              <a:t>Description</a:t>
            </a:r>
            <a:r>
              <a:rPr lang="en-US" dirty="0"/>
              <a:t>: The sense of smell and the ability to identify and differentiate odors.</a:t>
            </a:r>
          </a:p>
          <a:p>
            <a:pPr>
              <a:buFont typeface="Arial" panose="020B0604020202020204" pitchFamily="34" charset="0"/>
              <a:buChar char="•"/>
            </a:pPr>
            <a:r>
              <a:rPr lang="en-US" b="1" dirty="0"/>
              <a:t>Examples</a:t>
            </a:r>
            <a:r>
              <a:rPr lang="en-US" dirty="0"/>
              <a:t>: Recognizing the smell of food, perfumes, or natural scents.</a:t>
            </a:r>
          </a:p>
          <a:p>
            <a:pPr marL="0" indent="0">
              <a:buNone/>
            </a:pPr>
            <a:r>
              <a:rPr lang="en-US" b="1" dirty="0"/>
              <a:t> Gustatory Perception</a:t>
            </a:r>
          </a:p>
          <a:p>
            <a:pPr>
              <a:buFont typeface="Arial" panose="020B0604020202020204" pitchFamily="34" charset="0"/>
              <a:buChar char="•"/>
            </a:pPr>
            <a:r>
              <a:rPr lang="en-US" b="1" dirty="0"/>
              <a:t>Description</a:t>
            </a:r>
            <a:r>
              <a:rPr lang="en-US" dirty="0"/>
              <a:t>: The sense of taste and how we interpret flavors through taste buds.</a:t>
            </a:r>
          </a:p>
          <a:p>
            <a:pPr>
              <a:buFont typeface="Arial" panose="020B0604020202020204" pitchFamily="34" charset="0"/>
              <a:buChar char="•"/>
            </a:pPr>
            <a:r>
              <a:rPr lang="en-US" b="1" dirty="0"/>
              <a:t>Examples</a:t>
            </a:r>
            <a:r>
              <a:rPr lang="en-US" dirty="0"/>
              <a:t>: Distinguishing between sweet, sour, salty, bitter flavors.</a:t>
            </a:r>
          </a:p>
          <a:p>
            <a:pPr marL="0" indent="0">
              <a:buNone/>
            </a:pPr>
            <a:r>
              <a:rPr lang="en-US" b="1" dirty="0"/>
              <a:t> Kinesthetic Perception</a:t>
            </a:r>
          </a:p>
          <a:p>
            <a:pPr>
              <a:buFont typeface="Arial" panose="020B0604020202020204" pitchFamily="34" charset="0"/>
              <a:buChar char="•"/>
            </a:pPr>
            <a:r>
              <a:rPr lang="en-US" b="1" dirty="0"/>
              <a:t>Description</a:t>
            </a:r>
            <a:r>
              <a:rPr lang="en-US" dirty="0"/>
              <a:t>: The awareness of body position and movement, often referred to as proprioception.</a:t>
            </a:r>
          </a:p>
          <a:p>
            <a:pPr>
              <a:buFont typeface="Arial" panose="020B0604020202020204" pitchFamily="34" charset="0"/>
              <a:buChar char="•"/>
            </a:pPr>
            <a:r>
              <a:rPr lang="en-US" b="1" dirty="0"/>
              <a:t>Examples</a:t>
            </a:r>
            <a:r>
              <a:rPr lang="en-US" dirty="0"/>
              <a:t>: Knowing where your limbs are without looking, coordinating movements in sports.</a:t>
            </a:r>
          </a:p>
          <a:p>
            <a:endParaRPr lang="en-IN" dirty="0"/>
          </a:p>
        </p:txBody>
      </p:sp>
    </p:spTree>
    <p:extLst>
      <p:ext uri="{BB962C8B-B14F-4D97-AF65-F5344CB8AC3E}">
        <p14:creationId xmlns:p14="http://schemas.microsoft.com/office/powerpoint/2010/main" val="1943074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EDF6-583E-A4E6-18CF-4AF1842CD5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56D5A3-DD09-9DCC-6170-CDA058F301E8}"/>
              </a:ext>
            </a:extLst>
          </p:cNvPr>
          <p:cNvSpPr>
            <a:spLocks noGrp="1"/>
          </p:cNvSpPr>
          <p:nvPr>
            <p:ph idx="1"/>
          </p:nvPr>
        </p:nvSpPr>
        <p:spPr>
          <a:xfrm>
            <a:off x="350982" y="295564"/>
            <a:ext cx="11002818" cy="5881399"/>
          </a:xfrm>
        </p:spPr>
        <p:txBody>
          <a:bodyPr>
            <a:normAutofit fontScale="92500" lnSpcReduction="10000"/>
          </a:bodyPr>
          <a:lstStyle/>
          <a:p>
            <a:pPr marL="0" indent="0">
              <a:buNone/>
            </a:pPr>
            <a:r>
              <a:rPr lang="en-US" b="1" dirty="0"/>
              <a:t>Social Perception</a:t>
            </a:r>
          </a:p>
          <a:p>
            <a:pPr>
              <a:buFont typeface="Arial" panose="020B0604020202020204" pitchFamily="34" charset="0"/>
              <a:buChar char="•"/>
            </a:pPr>
            <a:r>
              <a:rPr lang="en-US" b="1" dirty="0"/>
              <a:t>Description</a:t>
            </a:r>
            <a:r>
              <a:rPr lang="en-US" dirty="0"/>
              <a:t>: The process of interpreting and understanding social cues and behaviors.</a:t>
            </a:r>
          </a:p>
          <a:p>
            <a:pPr>
              <a:buFont typeface="Arial" panose="020B0604020202020204" pitchFamily="34" charset="0"/>
              <a:buChar char="•"/>
            </a:pPr>
            <a:r>
              <a:rPr lang="en-US" b="1" dirty="0"/>
              <a:t>Examples</a:t>
            </a:r>
            <a:r>
              <a:rPr lang="en-US" dirty="0"/>
              <a:t>: Reading body language, understanding emotions in others, and interpreting social dynamics.</a:t>
            </a:r>
          </a:p>
          <a:p>
            <a:pPr marL="0" indent="0">
              <a:buNone/>
            </a:pPr>
            <a:r>
              <a:rPr lang="en-US" b="1" dirty="0"/>
              <a:t> Environmental Perception</a:t>
            </a:r>
          </a:p>
          <a:p>
            <a:pPr>
              <a:buFont typeface="Arial" panose="020B0604020202020204" pitchFamily="34" charset="0"/>
              <a:buChar char="•"/>
            </a:pPr>
            <a:r>
              <a:rPr lang="en-US" b="1" dirty="0"/>
              <a:t>Description</a:t>
            </a:r>
            <a:r>
              <a:rPr lang="en-US" dirty="0"/>
              <a:t>: How we perceive and interpret our surroundings, including spatial awareness and navigation.</a:t>
            </a:r>
          </a:p>
          <a:p>
            <a:pPr>
              <a:buFont typeface="Arial" panose="020B0604020202020204" pitchFamily="34" charset="0"/>
              <a:buChar char="•"/>
            </a:pPr>
            <a:r>
              <a:rPr lang="en-US" b="1" dirty="0"/>
              <a:t>Examples</a:t>
            </a:r>
            <a:r>
              <a:rPr lang="en-US" dirty="0"/>
              <a:t>: Understanding geographical layouts, recognizing landmarks, and sensing distances.</a:t>
            </a:r>
          </a:p>
          <a:p>
            <a:pPr marL="0" indent="0">
              <a:buNone/>
            </a:pPr>
            <a:r>
              <a:rPr lang="en-US" b="1" dirty="0"/>
              <a:t> Temporal Perception</a:t>
            </a:r>
          </a:p>
          <a:p>
            <a:pPr>
              <a:buFont typeface="Arial" panose="020B0604020202020204" pitchFamily="34" charset="0"/>
              <a:buChar char="•"/>
            </a:pPr>
            <a:r>
              <a:rPr lang="en-US" b="1" dirty="0"/>
              <a:t>Description</a:t>
            </a:r>
            <a:r>
              <a:rPr lang="en-US" dirty="0"/>
              <a:t>: The perception of time and how we experience its passage.</a:t>
            </a:r>
          </a:p>
          <a:p>
            <a:pPr>
              <a:buFont typeface="Arial" panose="020B0604020202020204" pitchFamily="34" charset="0"/>
              <a:buChar char="•"/>
            </a:pPr>
            <a:r>
              <a:rPr lang="en-US" b="1" dirty="0"/>
              <a:t>Examples</a:t>
            </a:r>
            <a:r>
              <a:rPr lang="en-US" dirty="0"/>
              <a:t>: Noticing the duration of events, the speed of moving objects, and the timing of rhythms in music.</a:t>
            </a:r>
          </a:p>
          <a:p>
            <a:endParaRPr lang="en-IN" dirty="0"/>
          </a:p>
        </p:txBody>
      </p:sp>
    </p:spTree>
    <p:extLst>
      <p:ext uri="{BB962C8B-B14F-4D97-AF65-F5344CB8AC3E}">
        <p14:creationId xmlns:p14="http://schemas.microsoft.com/office/powerpoint/2010/main" val="2513125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C622-802F-76D7-B7A6-E1F06DE087C2}"/>
              </a:ext>
            </a:extLst>
          </p:cNvPr>
          <p:cNvSpPr>
            <a:spLocks noGrp="1"/>
          </p:cNvSpPr>
          <p:nvPr>
            <p:ph type="title"/>
          </p:nvPr>
        </p:nvSpPr>
        <p:spPr>
          <a:xfrm>
            <a:off x="593103" y="242577"/>
            <a:ext cx="10515600" cy="1325563"/>
          </a:xfrm>
        </p:spPr>
        <p:txBody>
          <a:bodyPr/>
          <a:lstStyle/>
          <a:p>
            <a:r>
              <a:rPr lang="en-US" b="1" dirty="0">
                <a:effectLst>
                  <a:outerShdw blurRad="38100" dist="38100" dir="2700000" algn="tl">
                    <a:srgbClr val="000000">
                      <a:alpha val="43137"/>
                    </a:srgbClr>
                  </a:outerShdw>
                </a:effectLst>
              </a:rPr>
              <a:t>                  The principles of perception</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FC80675-B0E0-4478-6279-B9F1F472A3D2}"/>
              </a:ext>
            </a:extLst>
          </p:cNvPr>
          <p:cNvSpPr>
            <a:spLocks noGrp="1"/>
          </p:cNvSpPr>
          <p:nvPr>
            <p:ph idx="1"/>
          </p:nvPr>
        </p:nvSpPr>
        <p:spPr/>
        <p:txBody>
          <a:bodyPr/>
          <a:lstStyle/>
          <a:p>
            <a:r>
              <a:rPr lang="en-US" dirty="0"/>
              <a:t>The principles of perception describe how we organize and interpret sensory information. Here are some key principles that guide our perceptual processes:</a:t>
            </a:r>
          </a:p>
          <a:p>
            <a:pPr marL="0" indent="0">
              <a:buNone/>
            </a:pPr>
            <a:r>
              <a:rPr lang="en-US" b="1" dirty="0"/>
              <a:t>Figure-Ground Relationship</a:t>
            </a:r>
          </a:p>
          <a:p>
            <a:pPr>
              <a:buFont typeface="Arial" panose="020B0604020202020204" pitchFamily="34" charset="0"/>
              <a:buChar char="•"/>
            </a:pPr>
            <a:r>
              <a:rPr lang="en-US" b="1" dirty="0"/>
              <a:t>Description</a:t>
            </a:r>
            <a:r>
              <a:rPr lang="en-US" dirty="0"/>
              <a:t>: This principle involves distinguishing an object (the figure) from its background (the ground). Our brain tends to separate elements to focus on the most relevant part of a scene.</a:t>
            </a:r>
          </a:p>
          <a:p>
            <a:pPr>
              <a:buFont typeface="Arial" panose="020B0604020202020204" pitchFamily="34" charset="0"/>
              <a:buChar char="•"/>
            </a:pPr>
            <a:r>
              <a:rPr lang="en-US" b="1" dirty="0"/>
              <a:t>Example</a:t>
            </a:r>
            <a:r>
              <a:rPr lang="en-US" dirty="0"/>
              <a:t>: In a picture with a face against a complex background, we perceive the face as the figure and the background as the ground</a:t>
            </a:r>
          </a:p>
          <a:p>
            <a:endParaRPr lang="en-IN" dirty="0"/>
          </a:p>
        </p:txBody>
      </p:sp>
    </p:spTree>
    <p:extLst>
      <p:ext uri="{BB962C8B-B14F-4D97-AF65-F5344CB8AC3E}">
        <p14:creationId xmlns:p14="http://schemas.microsoft.com/office/powerpoint/2010/main" val="2727093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D0DF8-BCA9-8339-E603-36D62B0595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6EE0A01-E387-2F90-A0F9-FA7E5A242109}"/>
              </a:ext>
            </a:extLst>
          </p:cNvPr>
          <p:cNvPicPr>
            <a:picLocks noGrp="1" noChangeAspect="1"/>
          </p:cNvPicPr>
          <p:nvPr>
            <p:ph idx="1"/>
          </p:nvPr>
        </p:nvPicPr>
        <p:blipFill>
          <a:blip r:embed="rId2"/>
          <a:stretch>
            <a:fillRect/>
          </a:stretch>
        </p:blipFill>
        <p:spPr>
          <a:xfrm>
            <a:off x="641023" y="516117"/>
            <a:ext cx="11142482" cy="6127749"/>
          </a:xfrm>
          <a:prstGeom prst="rect">
            <a:avLst/>
          </a:prstGeom>
        </p:spPr>
      </p:pic>
    </p:spTree>
    <p:extLst>
      <p:ext uri="{BB962C8B-B14F-4D97-AF65-F5344CB8AC3E}">
        <p14:creationId xmlns:p14="http://schemas.microsoft.com/office/powerpoint/2010/main" val="35218065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10A2-E3DA-859E-944C-ED135118898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D04FFA-29B2-82CD-9CCC-323F43D08B65}"/>
              </a:ext>
            </a:extLst>
          </p:cNvPr>
          <p:cNvPicPr>
            <a:picLocks noGrp="1" noChangeAspect="1"/>
          </p:cNvPicPr>
          <p:nvPr>
            <p:ph idx="1"/>
          </p:nvPr>
        </p:nvPicPr>
        <p:blipFill>
          <a:blip r:embed="rId2"/>
          <a:stretch>
            <a:fillRect/>
          </a:stretch>
        </p:blipFill>
        <p:spPr>
          <a:xfrm>
            <a:off x="838200" y="365125"/>
            <a:ext cx="10285429" cy="6384468"/>
          </a:xfrm>
          <a:prstGeom prst="rect">
            <a:avLst/>
          </a:prstGeom>
        </p:spPr>
      </p:pic>
    </p:spTree>
    <p:extLst>
      <p:ext uri="{BB962C8B-B14F-4D97-AF65-F5344CB8AC3E}">
        <p14:creationId xmlns:p14="http://schemas.microsoft.com/office/powerpoint/2010/main" val="19625619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8516-663F-9029-3FA2-8C2D5E5EEC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9E78EF-EE10-DDAF-62C0-0471B86D3F9F}"/>
              </a:ext>
            </a:extLst>
          </p:cNvPr>
          <p:cNvSpPr>
            <a:spLocks noGrp="1"/>
          </p:cNvSpPr>
          <p:nvPr>
            <p:ph idx="1"/>
          </p:nvPr>
        </p:nvSpPr>
        <p:spPr>
          <a:xfrm>
            <a:off x="838200" y="499620"/>
            <a:ext cx="10515600" cy="6485641"/>
          </a:xfrm>
        </p:spPr>
        <p:txBody>
          <a:bodyPr/>
          <a:lstStyle/>
          <a:p>
            <a:pPr marL="0" indent="0">
              <a:buNone/>
            </a:pPr>
            <a:r>
              <a:rPr lang="en-US" b="1" dirty="0"/>
              <a:t>Grouping</a:t>
            </a:r>
          </a:p>
          <a:p>
            <a:pPr>
              <a:lnSpc>
                <a:spcPct val="150000"/>
              </a:lnSpc>
              <a:buFont typeface="Arial" panose="020B0604020202020204" pitchFamily="34" charset="0"/>
              <a:buChar char="•"/>
            </a:pPr>
            <a:r>
              <a:rPr lang="en-US" b="1" dirty="0"/>
              <a:t>Description</a:t>
            </a:r>
            <a:r>
              <a:rPr lang="en-US" dirty="0"/>
              <a:t>: Our minds tend to organize stimuli into groups based on certain characteristics. This can include proximity, similarity, continuity, closure, and connectedness.</a:t>
            </a:r>
          </a:p>
          <a:p>
            <a:pPr marL="742950" lvl="1" indent="-285750">
              <a:lnSpc>
                <a:spcPct val="150000"/>
              </a:lnSpc>
              <a:buFont typeface="Arial" panose="020B0604020202020204" pitchFamily="34" charset="0"/>
              <a:buChar char="•"/>
            </a:pPr>
            <a:r>
              <a:rPr lang="en-US" b="1" dirty="0"/>
              <a:t>Proximity</a:t>
            </a:r>
            <a:r>
              <a:rPr lang="en-US" dirty="0"/>
              <a:t>: Objects close together are perceived as a group.</a:t>
            </a:r>
          </a:p>
          <a:p>
            <a:pPr marL="742950" lvl="1" indent="-285750">
              <a:lnSpc>
                <a:spcPct val="150000"/>
              </a:lnSpc>
              <a:buFont typeface="Arial" panose="020B0604020202020204" pitchFamily="34" charset="0"/>
              <a:buChar char="•"/>
            </a:pPr>
            <a:r>
              <a:rPr lang="en-US" b="1" dirty="0"/>
              <a:t>Similarity</a:t>
            </a:r>
            <a:r>
              <a:rPr lang="en-US" dirty="0"/>
              <a:t>: Similar objects are grouped together.</a:t>
            </a:r>
          </a:p>
          <a:p>
            <a:pPr marL="742950" lvl="1" indent="-285750">
              <a:lnSpc>
                <a:spcPct val="150000"/>
              </a:lnSpc>
              <a:buFont typeface="Arial" panose="020B0604020202020204" pitchFamily="34" charset="0"/>
              <a:buChar char="•"/>
            </a:pPr>
            <a:r>
              <a:rPr lang="en-US" b="1" dirty="0"/>
              <a:t>Continuity</a:t>
            </a:r>
            <a:r>
              <a:rPr lang="en-US" dirty="0"/>
              <a:t>: Lines are perceived as following the smoothest path.</a:t>
            </a:r>
          </a:p>
          <a:p>
            <a:pPr marL="742950" lvl="1" indent="-285750">
              <a:lnSpc>
                <a:spcPct val="150000"/>
              </a:lnSpc>
              <a:buFont typeface="Arial" panose="020B0604020202020204" pitchFamily="34" charset="0"/>
              <a:buChar char="•"/>
            </a:pPr>
            <a:r>
              <a:rPr lang="en-US" b="1" dirty="0"/>
              <a:t>Closure</a:t>
            </a:r>
            <a:r>
              <a:rPr lang="en-US" dirty="0"/>
              <a:t>: Incomplete shapes are perceived as complete.</a:t>
            </a:r>
          </a:p>
          <a:p>
            <a:pPr marL="742950" lvl="1" indent="-285750">
              <a:lnSpc>
                <a:spcPct val="150000"/>
              </a:lnSpc>
              <a:buFont typeface="Arial" panose="020B0604020202020204" pitchFamily="34" charset="0"/>
              <a:buChar char="•"/>
            </a:pPr>
            <a:r>
              <a:rPr lang="en-US" b="1" dirty="0"/>
              <a:t>Connectedness</a:t>
            </a:r>
            <a:r>
              <a:rPr lang="en-US" dirty="0"/>
              <a:t>: Elements that are linked are seen as a single unit.</a:t>
            </a:r>
          </a:p>
          <a:p>
            <a:endParaRPr lang="en-IN" dirty="0"/>
          </a:p>
        </p:txBody>
      </p:sp>
    </p:spTree>
    <p:extLst>
      <p:ext uri="{BB962C8B-B14F-4D97-AF65-F5344CB8AC3E}">
        <p14:creationId xmlns:p14="http://schemas.microsoft.com/office/powerpoint/2010/main" val="491834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D98D-1E1A-C31A-D7C5-A873533E4EF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A551E43-3E85-C057-3E5A-C352808C270E}"/>
              </a:ext>
            </a:extLst>
          </p:cNvPr>
          <p:cNvPicPr>
            <a:picLocks noGrp="1" noChangeAspect="1"/>
          </p:cNvPicPr>
          <p:nvPr>
            <p:ph idx="1"/>
          </p:nvPr>
        </p:nvPicPr>
        <p:blipFill>
          <a:blip r:embed="rId2"/>
          <a:stretch>
            <a:fillRect/>
          </a:stretch>
        </p:blipFill>
        <p:spPr>
          <a:xfrm>
            <a:off x="641023" y="122547"/>
            <a:ext cx="11048214" cy="6598764"/>
          </a:xfrm>
          <a:prstGeom prst="rect">
            <a:avLst/>
          </a:prstGeom>
        </p:spPr>
      </p:pic>
    </p:spTree>
    <p:extLst>
      <p:ext uri="{BB962C8B-B14F-4D97-AF65-F5344CB8AC3E}">
        <p14:creationId xmlns:p14="http://schemas.microsoft.com/office/powerpoint/2010/main" val="429004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D8CC-92E5-C36B-6D53-8BCBBE6F35C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C21016B-27E8-D720-00E5-BC3B6929D90E}"/>
              </a:ext>
            </a:extLst>
          </p:cNvPr>
          <p:cNvPicPr>
            <a:picLocks noGrp="1" noChangeAspect="1"/>
          </p:cNvPicPr>
          <p:nvPr>
            <p:ph idx="1"/>
          </p:nvPr>
        </p:nvPicPr>
        <p:blipFill>
          <a:blip r:embed="rId2"/>
          <a:stretch>
            <a:fillRect/>
          </a:stretch>
        </p:blipFill>
        <p:spPr>
          <a:xfrm>
            <a:off x="961534" y="578316"/>
            <a:ext cx="11010507" cy="6279683"/>
          </a:xfrm>
          <a:prstGeom prst="rect">
            <a:avLst/>
          </a:prstGeom>
        </p:spPr>
      </p:pic>
    </p:spTree>
    <p:extLst>
      <p:ext uri="{BB962C8B-B14F-4D97-AF65-F5344CB8AC3E}">
        <p14:creationId xmlns:p14="http://schemas.microsoft.com/office/powerpoint/2010/main" val="2133084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4B53-8E13-3C94-B758-8A6CB0DC7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DA164E-CD9D-8C9F-C514-5F58D7692397}"/>
              </a:ext>
            </a:extLst>
          </p:cNvPr>
          <p:cNvSpPr>
            <a:spLocks noGrp="1"/>
          </p:cNvSpPr>
          <p:nvPr>
            <p:ph idx="1"/>
          </p:nvPr>
        </p:nvSpPr>
        <p:spPr>
          <a:xfrm>
            <a:off x="838200" y="895546"/>
            <a:ext cx="10515600" cy="5281417"/>
          </a:xfrm>
        </p:spPr>
        <p:txBody>
          <a:bodyPr/>
          <a:lstStyle/>
          <a:p>
            <a:pPr marL="0" indent="0">
              <a:lnSpc>
                <a:spcPct val="150000"/>
              </a:lnSpc>
              <a:buNone/>
            </a:pPr>
            <a:r>
              <a:rPr lang="en-US" b="1" dirty="0"/>
              <a:t>Depth Perception</a:t>
            </a:r>
          </a:p>
          <a:p>
            <a:pPr>
              <a:lnSpc>
                <a:spcPct val="150000"/>
              </a:lnSpc>
              <a:buFont typeface="Arial" panose="020B0604020202020204" pitchFamily="34" charset="0"/>
              <a:buChar char="•"/>
            </a:pPr>
            <a:r>
              <a:rPr lang="en-US" b="1" dirty="0"/>
              <a:t>Description</a:t>
            </a:r>
            <a:r>
              <a:rPr lang="en-US" dirty="0"/>
              <a:t>: This principle allows us to perceive the world in three dimensions and judge distances. Depth cues can be binocular (using both eyes) or monocular (using one eye).</a:t>
            </a:r>
          </a:p>
          <a:p>
            <a:pPr>
              <a:lnSpc>
                <a:spcPct val="150000"/>
              </a:lnSpc>
              <a:buFont typeface="Arial" panose="020B0604020202020204" pitchFamily="34" charset="0"/>
              <a:buChar char="•"/>
            </a:pPr>
            <a:r>
              <a:rPr lang="en-US" b="1" dirty="0"/>
              <a:t>Example</a:t>
            </a:r>
            <a:r>
              <a:rPr lang="en-US" dirty="0"/>
              <a:t>: Binocular cues include retinal disparity (the difference between images from each eye), while monocular cues include size, overlap, and perspective.</a:t>
            </a:r>
          </a:p>
          <a:p>
            <a:endParaRPr lang="en-IN" dirty="0"/>
          </a:p>
        </p:txBody>
      </p:sp>
    </p:spTree>
    <p:extLst>
      <p:ext uri="{BB962C8B-B14F-4D97-AF65-F5344CB8AC3E}">
        <p14:creationId xmlns:p14="http://schemas.microsoft.com/office/powerpoint/2010/main" val="490521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A4BC-5246-D67C-DF6B-DE3610A96F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7FD23D-1EDC-050B-84C3-71557EBAEDE3}"/>
              </a:ext>
            </a:extLst>
          </p:cNvPr>
          <p:cNvSpPr>
            <a:spLocks noGrp="1"/>
          </p:cNvSpPr>
          <p:nvPr>
            <p:ph idx="1"/>
          </p:nvPr>
        </p:nvSpPr>
        <p:spPr>
          <a:xfrm>
            <a:off x="480767" y="480767"/>
            <a:ext cx="10873033" cy="6193410"/>
          </a:xfrm>
        </p:spPr>
        <p:txBody>
          <a:bodyPr>
            <a:normAutofit lnSpcReduction="10000"/>
          </a:bodyPr>
          <a:lstStyle/>
          <a:p>
            <a:pPr marL="0" indent="0">
              <a:lnSpc>
                <a:spcPct val="150000"/>
              </a:lnSpc>
              <a:buNone/>
            </a:pPr>
            <a:r>
              <a:rPr lang="en-US" b="1" dirty="0"/>
              <a:t>Constancy</a:t>
            </a:r>
          </a:p>
          <a:p>
            <a:pPr>
              <a:lnSpc>
                <a:spcPct val="150000"/>
              </a:lnSpc>
              <a:buFont typeface="Arial" panose="020B0604020202020204" pitchFamily="34" charset="0"/>
              <a:buChar char="•"/>
            </a:pPr>
            <a:r>
              <a:rPr lang="en-US" b="1" dirty="0"/>
              <a:t>Description</a:t>
            </a:r>
            <a:r>
              <a:rPr lang="en-US" dirty="0"/>
              <a:t>: Perceptual constancy refers to our ability to perceive objects as stable and unchanging despite variations in sensory input. This includes:</a:t>
            </a:r>
          </a:p>
          <a:p>
            <a:pPr marL="742950" lvl="1" indent="-285750">
              <a:lnSpc>
                <a:spcPct val="150000"/>
              </a:lnSpc>
              <a:buFont typeface="Arial" panose="020B0604020202020204" pitchFamily="34" charset="0"/>
              <a:buChar char="•"/>
            </a:pPr>
            <a:r>
              <a:rPr lang="en-US" b="1" dirty="0"/>
              <a:t>Size Constancy</a:t>
            </a:r>
            <a:r>
              <a:rPr lang="en-US" dirty="0"/>
              <a:t>: Objects are perceived as the same size despite changes in distance.</a:t>
            </a:r>
          </a:p>
          <a:p>
            <a:pPr marL="742950" lvl="1" indent="-285750">
              <a:lnSpc>
                <a:spcPct val="150000"/>
              </a:lnSpc>
              <a:buFont typeface="Arial" panose="020B0604020202020204" pitchFamily="34" charset="0"/>
              <a:buChar char="•"/>
            </a:pPr>
            <a:r>
              <a:rPr lang="en-US" b="1" dirty="0"/>
              <a:t>Shape Constancy</a:t>
            </a:r>
            <a:r>
              <a:rPr lang="en-US" dirty="0"/>
              <a:t>: Objects are perceived as having the same shape, even when viewed from different angles.</a:t>
            </a:r>
          </a:p>
          <a:p>
            <a:pPr marL="742950" lvl="1" indent="-285750">
              <a:lnSpc>
                <a:spcPct val="150000"/>
              </a:lnSpc>
              <a:buFont typeface="Arial" panose="020B0604020202020204" pitchFamily="34" charset="0"/>
              <a:buChar char="•"/>
            </a:pPr>
            <a:r>
              <a:rPr lang="en-US" b="1" dirty="0"/>
              <a:t>Color Constancy</a:t>
            </a:r>
            <a:r>
              <a:rPr lang="en-US" dirty="0"/>
              <a:t>: The perceived color of an object remains the same under varying lighting conditions.</a:t>
            </a:r>
          </a:p>
          <a:p>
            <a:endParaRPr lang="en-IN" dirty="0"/>
          </a:p>
        </p:txBody>
      </p:sp>
    </p:spTree>
    <p:extLst>
      <p:ext uri="{BB962C8B-B14F-4D97-AF65-F5344CB8AC3E}">
        <p14:creationId xmlns:p14="http://schemas.microsoft.com/office/powerpoint/2010/main" val="711484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465B-4280-7419-4E7C-5D4F8B81CD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307844-35F8-531B-377A-FFA66F081813}"/>
              </a:ext>
            </a:extLst>
          </p:cNvPr>
          <p:cNvSpPr>
            <a:spLocks noGrp="1"/>
          </p:cNvSpPr>
          <p:nvPr>
            <p:ph idx="1"/>
          </p:nvPr>
        </p:nvSpPr>
        <p:spPr>
          <a:xfrm>
            <a:off x="221673" y="277091"/>
            <a:ext cx="11132127" cy="5899872"/>
          </a:xfrm>
        </p:spPr>
        <p:txBody>
          <a:bodyPr>
            <a:normAutofit lnSpcReduction="10000"/>
          </a:bodyPr>
          <a:lstStyle/>
          <a:p>
            <a:pPr marL="0" indent="0" algn="l">
              <a:buNone/>
            </a:pPr>
            <a:r>
              <a:rPr lang="en-US" b="0" i="0" dirty="0">
                <a:solidFill>
                  <a:srgbClr val="006DB7"/>
                </a:solidFill>
                <a:effectLst/>
                <a:latin typeface="Barlow-Regular"/>
              </a:rPr>
              <a:t>Four different types of attention</a:t>
            </a:r>
          </a:p>
          <a:p>
            <a:pPr algn="l"/>
            <a:r>
              <a:rPr lang="en-US" b="0" i="0" dirty="0">
                <a:solidFill>
                  <a:srgbClr val="374F5A"/>
                </a:solidFill>
                <a:effectLst/>
                <a:latin typeface="Times New Roman" panose="02020603050405020304" pitchFamily="18" charset="0"/>
                <a:cs typeface="Times New Roman" panose="02020603050405020304" pitchFamily="18" charset="0"/>
              </a:rPr>
              <a:t>There are four different types of attention that we’ll define: sustained, divided, selective and executive. </a:t>
            </a:r>
          </a:p>
          <a:p>
            <a:pPr marL="0" indent="0" algn="l">
              <a:buNone/>
            </a:pPr>
            <a:r>
              <a:rPr lang="en-US" b="1" i="0" dirty="0">
                <a:solidFill>
                  <a:srgbClr val="374F5A"/>
                </a:solidFill>
                <a:effectLst/>
                <a:latin typeface="Times New Roman" panose="02020603050405020304" pitchFamily="18" charset="0"/>
                <a:cs typeface="Times New Roman" panose="02020603050405020304" pitchFamily="18" charset="0"/>
              </a:rPr>
              <a:t>Sustained Attention</a:t>
            </a:r>
          </a:p>
          <a:p>
            <a:pPr algn="l">
              <a:lnSpc>
                <a:spcPct val="150000"/>
              </a:lnSpc>
            </a:pPr>
            <a:r>
              <a:rPr lang="en-US" b="0" i="0" dirty="0">
                <a:solidFill>
                  <a:srgbClr val="374F5A"/>
                </a:solidFill>
                <a:effectLst/>
                <a:latin typeface="Times New Roman" panose="02020603050405020304" pitchFamily="18" charset="0"/>
                <a:cs typeface="Times New Roman" panose="02020603050405020304" pitchFamily="18" charset="0"/>
              </a:rPr>
              <a:t>Sustained attention means focusing on a person, task or activity for a certain time or until the relevant conversation, task or activity is complete. Another example is when we learn through studying and writing tests and exams.</a:t>
            </a:r>
          </a:p>
          <a:p>
            <a:pPr algn="l">
              <a:lnSpc>
                <a:spcPct val="150000"/>
              </a:lnSpc>
            </a:pPr>
            <a:r>
              <a:rPr lang="en-US" b="0" i="0" dirty="0">
                <a:solidFill>
                  <a:srgbClr val="374F5A"/>
                </a:solidFill>
                <a:effectLst/>
                <a:latin typeface="Times New Roman" panose="02020603050405020304" pitchFamily="18" charset="0"/>
                <a:cs typeface="Times New Roman" panose="02020603050405020304" pitchFamily="18" charset="0"/>
              </a:rPr>
              <a:t>Another related type is known as focused attention, which involves being able to rapidly respond to external stimuli, such as loud noises.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350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6DF2-7FCD-6CB8-D4F8-539E99C72B2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5383A61-F5A0-E260-16DD-8CDCCCA608DB}"/>
              </a:ext>
            </a:extLst>
          </p:cNvPr>
          <p:cNvPicPr>
            <a:picLocks noGrp="1" noChangeAspect="1"/>
          </p:cNvPicPr>
          <p:nvPr>
            <p:ph idx="1"/>
          </p:nvPr>
        </p:nvPicPr>
        <p:blipFill>
          <a:blip r:embed="rId2"/>
          <a:stretch>
            <a:fillRect/>
          </a:stretch>
        </p:blipFill>
        <p:spPr>
          <a:xfrm>
            <a:off x="138544" y="200024"/>
            <a:ext cx="11920105" cy="6372225"/>
          </a:xfrm>
          <a:prstGeom prst="rect">
            <a:avLst/>
          </a:prstGeom>
        </p:spPr>
      </p:pic>
    </p:spTree>
    <p:extLst>
      <p:ext uri="{BB962C8B-B14F-4D97-AF65-F5344CB8AC3E}">
        <p14:creationId xmlns:p14="http://schemas.microsoft.com/office/powerpoint/2010/main" val="2536722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5907-EDC2-3AE8-623D-152F9AD4007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09A01C3-2CE0-C0D1-3800-0E79A459DEE1}"/>
              </a:ext>
            </a:extLst>
          </p:cNvPr>
          <p:cNvPicPr>
            <a:picLocks noGrp="1" noChangeAspect="1"/>
          </p:cNvPicPr>
          <p:nvPr>
            <p:ph idx="1"/>
          </p:nvPr>
        </p:nvPicPr>
        <p:blipFill>
          <a:blip r:embed="rId2"/>
          <a:stretch>
            <a:fillRect/>
          </a:stretch>
        </p:blipFill>
        <p:spPr>
          <a:xfrm>
            <a:off x="400050" y="336550"/>
            <a:ext cx="11325225" cy="6350000"/>
          </a:xfrm>
          <a:prstGeom prst="rect">
            <a:avLst/>
          </a:prstGeom>
        </p:spPr>
      </p:pic>
    </p:spTree>
    <p:extLst>
      <p:ext uri="{BB962C8B-B14F-4D97-AF65-F5344CB8AC3E}">
        <p14:creationId xmlns:p14="http://schemas.microsoft.com/office/powerpoint/2010/main" val="3280471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706F-424F-BDB2-8C93-2903AC7ECC2E}"/>
              </a:ext>
            </a:extLst>
          </p:cNvPr>
          <p:cNvSpPr>
            <a:spLocks noGrp="1"/>
          </p:cNvSpPr>
          <p:nvPr>
            <p:ph type="title"/>
          </p:nvPr>
        </p:nvSpPr>
        <p:spPr>
          <a:xfrm>
            <a:off x="838200" y="365126"/>
            <a:ext cx="10515600" cy="863600"/>
          </a:xfrm>
        </p:spPr>
        <p:txBody>
          <a:bodyPr/>
          <a:lstStyle/>
          <a:p>
            <a:r>
              <a:rPr lang="en-IN" dirty="0"/>
              <a:t>Colour constancy </a:t>
            </a:r>
          </a:p>
        </p:txBody>
      </p:sp>
      <p:pic>
        <p:nvPicPr>
          <p:cNvPr id="4" name="Content Placeholder 3">
            <a:extLst>
              <a:ext uri="{FF2B5EF4-FFF2-40B4-BE49-F238E27FC236}">
                <a16:creationId xmlns:a16="http://schemas.microsoft.com/office/drawing/2014/main" id="{B463B4A5-A0AF-E557-85E3-8CADE815CC7C}"/>
              </a:ext>
            </a:extLst>
          </p:cNvPr>
          <p:cNvPicPr>
            <a:picLocks noGrp="1" noChangeAspect="1"/>
          </p:cNvPicPr>
          <p:nvPr>
            <p:ph idx="1"/>
          </p:nvPr>
        </p:nvPicPr>
        <p:blipFill>
          <a:blip r:embed="rId2"/>
          <a:stretch>
            <a:fillRect/>
          </a:stretch>
        </p:blipFill>
        <p:spPr>
          <a:xfrm>
            <a:off x="923925" y="1557337"/>
            <a:ext cx="10306050" cy="5100638"/>
          </a:xfrm>
          <a:prstGeom prst="rect">
            <a:avLst/>
          </a:prstGeom>
        </p:spPr>
      </p:pic>
    </p:spTree>
    <p:extLst>
      <p:ext uri="{BB962C8B-B14F-4D97-AF65-F5344CB8AC3E}">
        <p14:creationId xmlns:p14="http://schemas.microsoft.com/office/powerpoint/2010/main" val="42935816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CD27-7ADE-C13C-B6C6-E644593C10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D60506-8FA3-E418-0743-7A117F4184B4}"/>
              </a:ext>
            </a:extLst>
          </p:cNvPr>
          <p:cNvSpPr>
            <a:spLocks noGrp="1"/>
          </p:cNvSpPr>
          <p:nvPr>
            <p:ph idx="1"/>
          </p:nvPr>
        </p:nvSpPr>
        <p:spPr>
          <a:xfrm>
            <a:off x="254525" y="179109"/>
            <a:ext cx="11099276" cy="5997854"/>
          </a:xfrm>
        </p:spPr>
        <p:txBody>
          <a:bodyPr>
            <a:normAutofit/>
          </a:bodyPr>
          <a:lstStyle/>
          <a:p>
            <a:pPr marL="0" indent="0">
              <a:lnSpc>
                <a:spcPct val="150000"/>
              </a:lnSpc>
              <a:buNone/>
            </a:pPr>
            <a:r>
              <a:rPr lang="en-US" b="1" dirty="0"/>
              <a:t>Perceptual Set</a:t>
            </a:r>
          </a:p>
          <a:p>
            <a:pPr>
              <a:lnSpc>
                <a:spcPct val="150000"/>
              </a:lnSpc>
              <a:buFont typeface="Arial" panose="020B0604020202020204" pitchFamily="34" charset="0"/>
              <a:buChar char="•"/>
            </a:pPr>
            <a:r>
              <a:rPr lang="en-US" b="1" dirty="0"/>
              <a:t>Description</a:t>
            </a:r>
            <a:r>
              <a:rPr lang="en-US" dirty="0"/>
              <a:t>: This principle refers to a predisposition to perceive things in a certain way based on expectations, experiences, and context.</a:t>
            </a:r>
          </a:p>
          <a:p>
            <a:pPr>
              <a:lnSpc>
                <a:spcPct val="150000"/>
              </a:lnSpc>
              <a:buFont typeface="Arial" panose="020B0604020202020204" pitchFamily="34" charset="0"/>
              <a:buChar char="•"/>
            </a:pPr>
            <a:r>
              <a:rPr lang="en-US" b="1" dirty="0"/>
              <a:t>Example</a:t>
            </a:r>
            <a:r>
              <a:rPr lang="en-US" dirty="0"/>
              <a:t>: If someone is told to look for a specific shape, they are more likely to notice that shape even in a complex image.</a:t>
            </a:r>
          </a:p>
          <a:p>
            <a:pPr marL="0" indent="0">
              <a:lnSpc>
                <a:spcPct val="150000"/>
              </a:lnSpc>
              <a:buNone/>
            </a:pPr>
            <a:r>
              <a:rPr lang="en-US" b="1" dirty="0"/>
              <a:t> </a:t>
            </a:r>
            <a:endParaRPr lang="en-IN" dirty="0"/>
          </a:p>
        </p:txBody>
      </p:sp>
    </p:spTree>
    <p:extLst>
      <p:ext uri="{BB962C8B-B14F-4D97-AF65-F5344CB8AC3E}">
        <p14:creationId xmlns:p14="http://schemas.microsoft.com/office/powerpoint/2010/main" val="28824012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3496-9302-6333-88FD-6C48E526C7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CFDD86-FAE9-5EDB-EBCF-4FBDE944393B}"/>
              </a:ext>
            </a:extLst>
          </p:cNvPr>
          <p:cNvSpPr>
            <a:spLocks noGrp="1"/>
          </p:cNvSpPr>
          <p:nvPr>
            <p:ph idx="1"/>
          </p:nvPr>
        </p:nvSpPr>
        <p:spPr>
          <a:xfrm>
            <a:off x="188537" y="150829"/>
            <a:ext cx="11165264" cy="6026134"/>
          </a:xfrm>
        </p:spPr>
        <p:txBody>
          <a:bodyPr>
            <a:normAutofit/>
          </a:bodyPr>
          <a:lstStyle/>
          <a:p>
            <a:pPr marL="0" indent="0">
              <a:buNone/>
            </a:pPr>
            <a:r>
              <a:rPr lang="en-US" b="1" dirty="0"/>
              <a:t>Top-Down Processing</a:t>
            </a:r>
          </a:p>
          <a:p>
            <a:pPr>
              <a:buFont typeface="Arial" panose="020B0604020202020204" pitchFamily="34" charset="0"/>
              <a:buChar char="•"/>
            </a:pPr>
            <a:r>
              <a:rPr lang="en-US" b="1" dirty="0"/>
              <a:t>Description</a:t>
            </a:r>
            <a:r>
              <a:rPr lang="en-US" dirty="0"/>
              <a:t>: This principle emphasizes the role of prior knowledge, experience, and expectations in shaping our perception. Our brain uses context to interpret sensory information.</a:t>
            </a:r>
          </a:p>
          <a:p>
            <a:pPr>
              <a:buFont typeface="Arial" panose="020B0604020202020204" pitchFamily="34" charset="0"/>
              <a:buChar char="•"/>
            </a:pPr>
            <a:r>
              <a:rPr lang="en-US" b="1" dirty="0"/>
              <a:t>Example</a:t>
            </a:r>
            <a:r>
              <a:rPr lang="en-US" dirty="0"/>
              <a:t>: Reading a sentence with missing letters can still be understood because our brain fills in the gaps based on context.</a:t>
            </a:r>
          </a:p>
          <a:p>
            <a:pPr marL="0" indent="0">
              <a:buNone/>
            </a:pPr>
            <a:r>
              <a:rPr lang="en-US" b="1" dirty="0"/>
              <a:t>Bottom-Up Processing</a:t>
            </a:r>
          </a:p>
          <a:p>
            <a:pPr>
              <a:buFont typeface="Arial" panose="020B0604020202020204" pitchFamily="34" charset="0"/>
              <a:buChar char="•"/>
            </a:pPr>
            <a:r>
              <a:rPr lang="en-US" b="1" dirty="0"/>
              <a:t>Description</a:t>
            </a:r>
            <a:r>
              <a:rPr lang="en-US" dirty="0"/>
              <a:t>: This approach focuses on the sensory input itself and how it is processed to form a perception. It starts with the details and builds up to a complete perception.</a:t>
            </a:r>
          </a:p>
          <a:p>
            <a:pPr>
              <a:buFont typeface="Arial" panose="020B0604020202020204" pitchFamily="34" charset="0"/>
              <a:buChar char="•"/>
            </a:pPr>
            <a:r>
              <a:rPr lang="en-US" b="1" dirty="0"/>
              <a:t>Example</a:t>
            </a:r>
            <a:r>
              <a:rPr lang="en-US" dirty="0"/>
              <a:t>: Recognizing a familiar object by identifying its individual features (like color, shape, and texture).</a:t>
            </a:r>
          </a:p>
          <a:p>
            <a:endParaRPr lang="en-IN" dirty="0"/>
          </a:p>
        </p:txBody>
      </p:sp>
    </p:spTree>
    <p:extLst>
      <p:ext uri="{BB962C8B-B14F-4D97-AF65-F5344CB8AC3E}">
        <p14:creationId xmlns:p14="http://schemas.microsoft.com/office/powerpoint/2010/main" val="3024073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192E-C976-ED52-7C8C-5F6AC81F956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F04832F-4CE8-5313-0490-1061FB7E6D5F}"/>
              </a:ext>
            </a:extLst>
          </p:cNvPr>
          <p:cNvPicPr>
            <a:picLocks noGrp="1" noChangeAspect="1"/>
          </p:cNvPicPr>
          <p:nvPr>
            <p:ph idx="1"/>
          </p:nvPr>
        </p:nvPicPr>
        <p:blipFill>
          <a:blip r:embed="rId2"/>
          <a:stretch>
            <a:fillRect/>
          </a:stretch>
        </p:blipFill>
        <p:spPr>
          <a:xfrm>
            <a:off x="161925" y="161925"/>
            <a:ext cx="11515725" cy="6600825"/>
          </a:xfrm>
          <a:prstGeom prst="rect">
            <a:avLst/>
          </a:prstGeom>
        </p:spPr>
      </p:pic>
    </p:spTree>
    <p:extLst>
      <p:ext uri="{BB962C8B-B14F-4D97-AF65-F5344CB8AC3E}">
        <p14:creationId xmlns:p14="http://schemas.microsoft.com/office/powerpoint/2010/main" val="3211955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9C48-B78A-5ED0-4ED9-99806ADE618B}"/>
              </a:ext>
            </a:extLst>
          </p:cNvPr>
          <p:cNvSpPr>
            <a:spLocks noGrp="1"/>
          </p:cNvSpPr>
          <p:nvPr>
            <p:ph type="title"/>
          </p:nvPr>
        </p:nvSpPr>
        <p:spPr/>
        <p:txBody>
          <a:bodyPr/>
          <a:lstStyle/>
          <a:p>
            <a:r>
              <a:rPr lang="en-IN" dirty="0"/>
              <a:t>Factors influencing perception </a:t>
            </a:r>
          </a:p>
        </p:txBody>
      </p:sp>
      <p:sp>
        <p:nvSpPr>
          <p:cNvPr id="3" name="Content Placeholder 2">
            <a:extLst>
              <a:ext uri="{FF2B5EF4-FFF2-40B4-BE49-F238E27FC236}">
                <a16:creationId xmlns:a16="http://schemas.microsoft.com/office/drawing/2014/main" id="{0AE80E1F-51D2-9D8C-9591-C99D733974CC}"/>
              </a:ext>
            </a:extLst>
          </p:cNvPr>
          <p:cNvSpPr>
            <a:spLocks noGrp="1"/>
          </p:cNvSpPr>
          <p:nvPr>
            <p:ph idx="1"/>
          </p:nvPr>
        </p:nvSpPr>
        <p:spPr/>
        <p:txBody>
          <a:bodyPr>
            <a:normAutofit fontScale="92500" lnSpcReduction="10000"/>
          </a:bodyPr>
          <a:lstStyle/>
          <a:p>
            <a:pPr marL="0" indent="0">
              <a:buNone/>
            </a:pPr>
            <a:r>
              <a:rPr lang="en-US" b="1" dirty="0"/>
              <a:t>Sensory Input</a:t>
            </a:r>
          </a:p>
          <a:p>
            <a:pPr>
              <a:buFont typeface="Arial" panose="020B0604020202020204" pitchFamily="34" charset="0"/>
              <a:buChar char="•"/>
            </a:pPr>
            <a:r>
              <a:rPr lang="en-US" b="1" dirty="0"/>
              <a:t>Intensity</a:t>
            </a:r>
            <a:r>
              <a:rPr lang="en-US" dirty="0"/>
              <a:t>: More intense stimuli (e.g., bright lights, loud sounds) are more likely to be noticed and attended to.</a:t>
            </a:r>
          </a:p>
          <a:p>
            <a:pPr>
              <a:buFont typeface="Arial" panose="020B0604020202020204" pitchFamily="34" charset="0"/>
              <a:buChar char="•"/>
            </a:pPr>
            <a:r>
              <a:rPr lang="en-US" b="1" dirty="0"/>
              <a:t>Contrast</a:t>
            </a:r>
            <a:r>
              <a:rPr lang="en-US" dirty="0"/>
              <a:t>: Differences in stimuli (e.g., contrasting colors or sounds) can enhance perception.</a:t>
            </a:r>
          </a:p>
          <a:p>
            <a:pPr marL="0" indent="0">
              <a:buNone/>
            </a:pPr>
            <a:r>
              <a:rPr lang="en-US" b="1" dirty="0"/>
              <a:t> Attention</a:t>
            </a:r>
          </a:p>
          <a:p>
            <a:pPr>
              <a:buFont typeface="Arial" panose="020B0604020202020204" pitchFamily="34" charset="0"/>
              <a:buChar char="•"/>
            </a:pPr>
            <a:r>
              <a:rPr lang="en-US" b="1" dirty="0"/>
              <a:t>Focused Attention</a:t>
            </a:r>
            <a:r>
              <a:rPr lang="en-US" dirty="0"/>
              <a:t>: What we choose to focus on can significantly alter our perception. Selective attention filters out distractions and highlights specific details.</a:t>
            </a:r>
          </a:p>
          <a:p>
            <a:pPr>
              <a:buFont typeface="Arial" panose="020B0604020202020204" pitchFamily="34" charset="0"/>
              <a:buChar char="•"/>
            </a:pPr>
            <a:r>
              <a:rPr lang="en-US" b="1" dirty="0"/>
              <a:t>Divided Attention</a:t>
            </a:r>
            <a:r>
              <a:rPr lang="en-US" dirty="0"/>
              <a:t>: Attempting to process multiple stimuli can lead to misinterpretations or missed information.</a:t>
            </a:r>
          </a:p>
          <a:p>
            <a:endParaRPr lang="en-IN" dirty="0"/>
          </a:p>
        </p:txBody>
      </p:sp>
    </p:spTree>
    <p:extLst>
      <p:ext uri="{BB962C8B-B14F-4D97-AF65-F5344CB8AC3E}">
        <p14:creationId xmlns:p14="http://schemas.microsoft.com/office/powerpoint/2010/main" val="4100413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93BA-5C94-913C-8BBF-43969659C7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8ECCBC-FF93-064F-AD88-F4F8213A6C78}"/>
              </a:ext>
            </a:extLst>
          </p:cNvPr>
          <p:cNvSpPr>
            <a:spLocks noGrp="1"/>
          </p:cNvSpPr>
          <p:nvPr>
            <p:ph idx="1"/>
          </p:nvPr>
        </p:nvSpPr>
        <p:spPr>
          <a:xfrm>
            <a:off x="480767" y="716437"/>
            <a:ext cx="10873033" cy="5460526"/>
          </a:xfrm>
        </p:spPr>
        <p:txBody>
          <a:bodyPr>
            <a:normAutofit lnSpcReduction="10000"/>
          </a:bodyPr>
          <a:lstStyle/>
          <a:p>
            <a:pPr marL="0" indent="0">
              <a:buNone/>
            </a:pPr>
            <a:r>
              <a:rPr lang="en-US" b="1" dirty="0"/>
              <a:t>Past Experiences</a:t>
            </a:r>
          </a:p>
          <a:p>
            <a:pPr>
              <a:buFont typeface="Arial" panose="020B0604020202020204" pitchFamily="34" charset="0"/>
              <a:buChar char="•"/>
            </a:pPr>
            <a:r>
              <a:rPr lang="en-US" b="1" dirty="0"/>
              <a:t>Learning and Memory</a:t>
            </a:r>
            <a:r>
              <a:rPr lang="en-US" dirty="0"/>
              <a:t>: Previous experiences shape how we perceive new stimuli. Familiarity can lead to quicker recognition and interpretation.</a:t>
            </a:r>
          </a:p>
          <a:p>
            <a:pPr>
              <a:buFont typeface="Arial" panose="020B0604020202020204" pitchFamily="34" charset="0"/>
              <a:buChar char="•"/>
            </a:pPr>
            <a:r>
              <a:rPr lang="en-US" b="1" dirty="0"/>
              <a:t>Cognitive Schemas</a:t>
            </a:r>
            <a:r>
              <a:rPr lang="en-US" dirty="0"/>
              <a:t>: Mental frameworks built from past experiences influence how we interpret new information.</a:t>
            </a:r>
          </a:p>
          <a:p>
            <a:pPr marL="0" indent="0">
              <a:buNone/>
            </a:pPr>
            <a:r>
              <a:rPr lang="en-US" b="1" dirty="0"/>
              <a:t> Expectations and Context</a:t>
            </a:r>
          </a:p>
          <a:p>
            <a:pPr>
              <a:buFont typeface="Arial" panose="020B0604020202020204" pitchFamily="34" charset="0"/>
              <a:buChar char="•"/>
            </a:pPr>
            <a:r>
              <a:rPr lang="en-US" b="1" dirty="0"/>
              <a:t>Expectations</a:t>
            </a:r>
            <a:r>
              <a:rPr lang="en-US" dirty="0"/>
              <a:t>: What we expect to see or experience can shape our perceptions. Our brains use prior knowledge to interpret ambiguous stimuli.</a:t>
            </a:r>
          </a:p>
          <a:p>
            <a:pPr>
              <a:buFont typeface="Arial" panose="020B0604020202020204" pitchFamily="34" charset="0"/>
              <a:buChar char="•"/>
            </a:pPr>
            <a:r>
              <a:rPr lang="en-US" b="1" dirty="0"/>
              <a:t>Context</a:t>
            </a:r>
            <a:r>
              <a:rPr lang="en-US" dirty="0"/>
              <a:t>: The surrounding environment and situational factors can affect how we perceive specific stimuli (e.g., a color may look different depending on its background).</a:t>
            </a:r>
          </a:p>
          <a:p>
            <a:endParaRPr lang="en-IN" dirty="0"/>
          </a:p>
        </p:txBody>
      </p:sp>
    </p:spTree>
    <p:extLst>
      <p:ext uri="{BB962C8B-B14F-4D97-AF65-F5344CB8AC3E}">
        <p14:creationId xmlns:p14="http://schemas.microsoft.com/office/powerpoint/2010/main" val="28052872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93C3-F148-1826-7C56-E66A23AF98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D16688-FCC1-D43C-84E6-DFE07E5FDF6A}"/>
              </a:ext>
            </a:extLst>
          </p:cNvPr>
          <p:cNvSpPr>
            <a:spLocks noGrp="1"/>
          </p:cNvSpPr>
          <p:nvPr>
            <p:ph idx="1"/>
          </p:nvPr>
        </p:nvSpPr>
        <p:spPr>
          <a:xfrm>
            <a:off x="320511" y="365125"/>
            <a:ext cx="11033289" cy="5811838"/>
          </a:xfrm>
        </p:spPr>
        <p:txBody>
          <a:bodyPr>
            <a:normAutofit/>
          </a:bodyPr>
          <a:lstStyle/>
          <a:p>
            <a:pPr marL="0" indent="0">
              <a:buNone/>
            </a:pPr>
            <a:r>
              <a:rPr lang="en-US" b="1" dirty="0"/>
              <a:t>Cultural Background</a:t>
            </a:r>
          </a:p>
          <a:p>
            <a:pPr>
              <a:buFont typeface="Arial" panose="020B0604020202020204" pitchFamily="34" charset="0"/>
              <a:buChar char="•"/>
            </a:pPr>
            <a:r>
              <a:rPr lang="en-US" b="1" dirty="0"/>
              <a:t>Cultural Influences</a:t>
            </a:r>
            <a:r>
              <a:rPr lang="en-US" dirty="0"/>
              <a:t>: Different cultures can shape perceptions, including interpretations of emotions, social cues, and visual stimuli.</a:t>
            </a:r>
          </a:p>
          <a:p>
            <a:pPr>
              <a:buFont typeface="Arial" panose="020B0604020202020204" pitchFamily="34" charset="0"/>
              <a:buChar char="•"/>
            </a:pPr>
            <a:r>
              <a:rPr lang="en-US" b="1" dirty="0"/>
              <a:t>Social Norms</a:t>
            </a:r>
            <a:r>
              <a:rPr lang="en-US" dirty="0"/>
              <a:t>: Cultural norms influence how we interpret behaviors and interactions, affecting our perceptions of social situations.</a:t>
            </a:r>
          </a:p>
          <a:p>
            <a:pPr marL="0" indent="0">
              <a:buNone/>
            </a:pPr>
            <a:r>
              <a:rPr lang="en-US" b="1" dirty="0"/>
              <a:t>Motivation and Emotion</a:t>
            </a:r>
          </a:p>
          <a:p>
            <a:pPr>
              <a:buFont typeface="Arial" panose="020B0604020202020204" pitchFamily="34" charset="0"/>
              <a:buChar char="•"/>
            </a:pPr>
            <a:r>
              <a:rPr lang="en-US" b="1" dirty="0"/>
              <a:t>Motivation</a:t>
            </a:r>
            <a:r>
              <a:rPr lang="en-US" dirty="0"/>
              <a:t>: Personal goals and desires can influence perception. We are more likely to notice stimuli that align with our interests or needs.</a:t>
            </a:r>
          </a:p>
          <a:p>
            <a:pPr>
              <a:buFont typeface="Arial" panose="020B0604020202020204" pitchFamily="34" charset="0"/>
              <a:buChar char="•"/>
            </a:pPr>
            <a:r>
              <a:rPr lang="en-US" b="1" dirty="0"/>
              <a:t>Emotional State</a:t>
            </a:r>
            <a:r>
              <a:rPr lang="en-US" dirty="0"/>
              <a:t>: Current emotions can alter perceptions. For example, feeling happy may lead to a more positive interpretation of ambiguous situations.</a:t>
            </a:r>
          </a:p>
          <a:p>
            <a:endParaRPr lang="en-IN" dirty="0"/>
          </a:p>
        </p:txBody>
      </p:sp>
    </p:spTree>
    <p:extLst>
      <p:ext uri="{BB962C8B-B14F-4D97-AF65-F5344CB8AC3E}">
        <p14:creationId xmlns:p14="http://schemas.microsoft.com/office/powerpoint/2010/main" val="3562850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4704-E2AA-A0D5-DA19-629394E037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D5EAAB-8271-38DD-FD51-C0F916B19392}"/>
              </a:ext>
            </a:extLst>
          </p:cNvPr>
          <p:cNvSpPr>
            <a:spLocks noGrp="1"/>
          </p:cNvSpPr>
          <p:nvPr>
            <p:ph idx="1"/>
          </p:nvPr>
        </p:nvSpPr>
        <p:spPr>
          <a:xfrm>
            <a:off x="433137" y="481262"/>
            <a:ext cx="10920663" cy="6376737"/>
          </a:xfrm>
        </p:spPr>
        <p:txBody>
          <a:bodyPr>
            <a:normAutofit/>
          </a:bodyPr>
          <a:lstStyle/>
          <a:p>
            <a:pPr marL="0" indent="0">
              <a:buNone/>
            </a:pPr>
            <a:r>
              <a:rPr lang="en-US" b="1" dirty="0"/>
              <a:t>Social Influences</a:t>
            </a:r>
          </a:p>
          <a:p>
            <a:pPr>
              <a:buFont typeface="Arial" panose="020B0604020202020204" pitchFamily="34" charset="0"/>
              <a:buChar char="•"/>
            </a:pPr>
            <a:r>
              <a:rPr lang="en-US" b="1" dirty="0"/>
              <a:t>Social Interactions</a:t>
            </a:r>
            <a:r>
              <a:rPr lang="en-US" dirty="0"/>
              <a:t>: Feedback and reactions from others can shape our perceptions of situations and ourselves.</a:t>
            </a:r>
          </a:p>
          <a:p>
            <a:pPr>
              <a:buFont typeface="Arial" panose="020B0604020202020204" pitchFamily="34" charset="0"/>
              <a:buChar char="•"/>
            </a:pPr>
            <a:r>
              <a:rPr lang="en-US" b="1" dirty="0"/>
              <a:t>Group Dynamics</a:t>
            </a:r>
            <a:r>
              <a:rPr lang="en-US" dirty="0"/>
              <a:t>: Being part of a group can influence how we perceive others and situations, often leading to conformity or groupthink.</a:t>
            </a:r>
          </a:p>
          <a:p>
            <a:pPr marL="0" indent="0">
              <a:buNone/>
            </a:pPr>
            <a:r>
              <a:rPr lang="en-US" b="1" dirty="0"/>
              <a:t>Physiological Factors</a:t>
            </a:r>
          </a:p>
          <a:p>
            <a:pPr>
              <a:buFont typeface="Arial" panose="020B0604020202020204" pitchFamily="34" charset="0"/>
              <a:buChar char="•"/>
            </a:pPr>
            <a:r>
              <a:rPr lang="en-US" b="1" dirty="0"/>
              <a:t>Biological Differences</a:t>
            </a:r>
            <a:r>
              <a:rPr lang="en-US" dirty="0"/>
              <a:t>: Individual differences in sensory systems (e.g., vision, hearing) can affect how we perceive the world.</a:t>
            </a:r>
          </a:p>
          <a:p>
            <a:pPr>
              <a:buFont typeface="Arial" panose="020B0604020202020204" pitchFamily="34" charset="0"/>
              <a:buChar char="•"/>
            </a:pPr>
            <a:r>
              <a:rPr lang="en-US" b="1" dirty="0"/>
              <a:t>Health Conditions</a:t>
            </a:r>
            <a:r>
              <a:rPr lang="en-US" dirty="0"/>
              <a:t>: Certain medical conditions can impact perception, such as color blindness or hearing impairments.</a:t>
            </a:r>
          </a:p>
          <a:p>
            <a:endParaRPr lang="en-IN" dirty="0"/>
          </a:p>
        </p:txBody>
      </p:sp>
    </p:spTree>
    <p:extLst>
      <p:ext uri="{BB962C8B-B14F-4D97-AF65-F5344CB8AC3E}">
        <p14:creationId xmlns:p14="http://schemas.microsoft.com/office/powerpoint/2010/main" val="1125929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345" y="337280"/>
            <a:ext cx="11042073" cy="616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1139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23BB-2D8D-3B60-13F6-1D235EB73443}"/>
              </a:ext>
            </a:extLst>
          </p:cNvPr>
          <p:cNvSpPr>
            <a:spLocks noGrp="1"/>
          </p:cNvSpPr>
          <p:nvPr>
            <p:ph type="title"/>
          </p:nvPr>
        </p:nvSpPr>
        <p:spPr>
          <a:xfrm>
            <a:off x="838200" y="365125"/>
            <a:ext cx="10515600" cy="549275"/>
          </a:xfrm>
        </p:spPr>
        <p:txBody>
          <a:bodyPr>
            <a:normAutofit/>
          </a:bodyPr>
          <a:lstStyle/>
          <a:p>
            <a:r>
              <a:rPr lang="en-IN" sz="3200" b="1" dirty="0">
                <a:latin typeface="Times New Roman" panose="02020603050405020304" pitchFamily="18" charset="0"/>
                <a:cs typeface="Times New Roman" panose="02020603050405020304" pitchFamily="18" charset="0"/>
              </a:rPr>
              <a:t>Errors in Perception </a:t>
            </a:r>
          </a:p>
        </p:txBody>
      </p:sp>
      <p:sp>
        <p:nvSpPr>
          <p:cNvPr id="3" name="Content Placeholder 2">
            <a:extLst>
              <a:ext uri="{FF2B5EF4-FFF2-40B4-BE49-F238E27FC236}">
                <a16:creationId xmlns:a16="http://schemas.microsoft.com/office/drawing/2014/main" id="{277F1B31-B62A-EF66-1177-C7E8F8960111}"/>
              </a:ext>
            </a:extLst>
          </p:cNvPr>
          <p:cNvSpPr>
            <a:spLocks noGrp="1"/>
          </p:cNvSpPr>
          <p:nvPr>
            <p:ph idx="1"/>
          </p:nvPr>
        </p:nvSpPr>
        <p:spPr>
          <a:xfrm>
            <a:off x="390525" y="1047750"/>
            <a:ext cx="10963275" cy="5129213"/>
          </a:xfrm>
        </p:spPr>
        <p:txBody>
          <a:bodyPr>
            <a:normAutofit fontScale="92500" lnSpcReduction="10000"/>
          </a:bodyPr>
          <a:lstStyle/>
          <a:p>
            <a:r>
              <a:rPr lang="en-US" b="0" i="0" dirty="0">
                <a:solidFill>
                  <a:srgbClr val="001D35"/>
                </a:solidFill>
                <a:effectLst/>
                <a:latin typeface="Google Sans"/>
              </a:rPr>
              <a:t>Perceptual errors, also known as optical </a:t>
            </a:r>
            <a:r>
              <a:rPr lang="en-US" b="1" i="0" dirty="0">
                <a:solidFill>
                  <a:srgbClr val="001D35"/>
                </a:solidFill>
                <a:effectLst/>
                <a:latin typeface="Google Sans"/>
              </a:rPr>
              <a:t>illusions</a:t>
            </a:r>
            <a:r>
              <a:rPr lang="en-US" b="0" i="0" dirty="0">
                <a:solidFill>
                  <a:srgbClr val="001D35"/>
                </a:solidFill>
                <a:effectLst/>
                <a:latin typeface="Google Sans"/>
              </a:rPr>
              <a:t>, are systematic errors in the way we perceive figures or scenes. They occur when the perceptual processes that help us perceive the world around us are fooled by a situation. For example, we might see something that doesn't exist or is incorrect.</a:t>
            </a:r>
          </a:p>
          <a:p>
            <a:pPr marL="0" indent="0">
              <a:buNone/>
            </a:pPr>
            <a:r>
              <a:rPr lang="en-IN" dirty="0">
                <a:solidFill>
                  <a:srgbClr val="001D35"/>
                </a:solidFill>
                <a:latin typeface="Google Sans"/>
              </a:rPr>
              <a:t>E</a:t>
            </a:r>
            <a:r>
              <a:rPr lang="en-IN" b="0" i="0" dirty="0">
                <a:solidFill>
                  <a:srgbClr val="001D35"/>
                </a:solidFill>
                <a:effectLst/>
                <a:latin typeface="Google Sans"/>
              </a:rPr>
              <a:t>xamples of perceptual errors:</a:t>
            </a:r>
          </a:p>
          <a:p>
            <a:pPr algn="l"/>
            <a:r>
              <a:rPr lang="en-US" b="1" i="0" dirty="0">
                <a:solidFill>
                  <a:srgbClr val="001D35"/>
                </a:solidFill>
                <a:effectLst/>
                <a:latin typeface="Google Sans"/>
              </a:rPr>
              <a:t>Haze</a:t>
            </a:r>
            <a:endParaRPr lang="en-US" b="0" i="0" dirty="0">
              <a:solidFill>
                <a:srgbClr val="001D35"/>
              </a:solidFill>
              <a:effectLst/>
              <a:latin typeface="Google Sans"/>
            </a:endParaRPr>
          </a:p>
          <a:p>
            <a:pPr marL="0" indent="0" algn="l">
              <a:buNone/>
            </a:pPr>
            <a:r>
              <a:rPr lang="en-US" b="0" i="0" dirty="0">
                <a:effectLst/>
                <a:latin typeface="Google Sans"/>
              </a:rPr>
              <a:t>Haze, which can be caused by atmospheric dust particles, fog, or water vapors, can make it seem like objects are closer or farther away than they actually are.</a:t>
            </a:r>
          </a:p>
          <a:p>
            <a:pPr algn="l"/>
            <a:r>
              <a:rPr lang="en-US" b="1" i="0" dirty="0">
                <a:solidFill>
                  <a:srgbClr val="001D35"/>
                </a:solidFill>
                <a:effectLst/>
                <a:latin typeface="Google Sans"/>
              </a:rPr>
              <a:t>Visual masking</a:t>
            </a:r>
            <a:endParaRPr lang="en-US" b="0" i="0" dirty="0">
              <a:solidFill>
                <a:srgbClr val="001D35"/>
              </a:solidFill>
              <a:effectLst/>
              <a:latin typeface="Google Sans"/>
            </a:endParaRPr>
          </a:p>
          <a:p>
            <a:pPr marL="0" indent="0" algn="l">
              <a:buNone/>
            </a:pPr>
            <a:r>
              <a:rPr lang="en-US" b="0" i="0" dirty="0">
                <a:effectLst/>
                <a:latin typeface="Google Sans"/>
              </a:rPr>
              <a:t>A second brief stimulus, called the "mask", can reduce or eliminate the visibility of a first brief stimulus, called the "target"</a:t>
            </a:r>
          </a:p>
          <a:p>
            <a:pPr marL="0" indent="0" algn="l">
              <a:buNone/>
            </a:pPr>
            <a:endParaRPr lang="en-US" b="0" i="0" dirty="0">
              <a:effectLst/>
              <a:latin typeface="Google Sans"/>
            </a:endParaRPr>
          </a:p>
          <a:p>
            <a:endParaRPr lang="en-IN" dirty="0"/>
          </a:p>
        </p:txBody>
      </p:sp>
    </p:spTree>
    <p:extLst>
      <p:ext uri="{BB962C8B-B14F-4D97-AF65-F5344CB8AC3E}">
        <p14:creationId xmlns:p14="http://schemas.microsoft.com/office/powerpoint/2010/main" val="28933537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A5C-E5B6-C365-70AF-6F4B746C83F8}"/>
              </a:ext>
            </a:extLst>
          </p:cNvPr>
          <p:cNvSpPr>
            <a:spLocks noGrp="1"/>
          </p:cNvSpPr>
          <p:nvPr>
            <p:ph type="title"/>
          </p:nvPr>
        </p:nvSpPr>
        <p:spPr>
          <a:xfrm>
            <a:off x="838200" y="365126"/>
            <a:ext cx="10515600" cy="1778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2E4B42B-081F-80DE-7CE9-349260D57A8A}"/>
              </a:ext>
            </a:extLst>
          </p:cNvPr>
          <p:cNvSpPr>
            <a:spLocks noGrp="1"/>
          </p:cNvSpPr>
          <p:nvPr>
            <p:ph idx="1"/>
          </p:nvPr>
        </p:nvSpPr>
        <p:spPr>
          <a:xfrm>
            <a:off x="219075" y="542926"/>
            <a:ext cx="11134725" cy="5634037"/>
          </a:xfrm>
        </p:spPr>
        <p:txBody>
          <a:bodyPr/>
          <a:lstStyle/>
          <a:p>
            <a:pPr algn="l"/>
            <a:r>
              <a:rPr lang="en-US" b="1" i="0" dirty="0">
                <a:solidFill>
                  <a:srgbClr val="001D35"/>
                </a:solidFill>
                <a:effectLst/>
                <a:latin typeface="Google Sans"/>
              </a:rPr>
              <a:t>Binocular rivalry</a:t>
            </a:r>
            <a:endParaRPr lang="en-US" b="0" i="0" dirty="0">
              <a:solidFill>
                <a:srgbClr val="001D35"/>
              </a:solidFill>
              <a:effectLst/>
              <a:latin typeface="Google Sans"/>
            </a:endParaRPr>
          </a:p>
          <a:p>
            <a:pPr marL="0" indent="0" algn="l">
              <a:buNone/>
            </a:pPr>
            <a:r>
              <a:rPr lang="en-US" b="0" i="0" dirty="0">
                <a:effectLst/>
                <a:latin typeface="Google Sans"/>
              </a:rPr>
              <a:t>This occurs when different images are presented to each eye, causing an unintentional alternation between them</a:t>
            </a:r>
          </a:p>
          <a:p>
            <a:pPr marL="0" indent="0" algn="l">
              <a:buNone/>
            </a:pPr>
            <a:r>
              <a:rPr lang="en-US" b="1" i="0" dirty="0">
                <a:solidFill>
                  <a:srgbClr val="001D35"/>
                </a:solidFill>
                <a:effectLst/>
                <a:latin typeface="Google Sans"/>
              </a:rPr>
              <a:t>Spatial disorientation</a:t>
            </a:r>
            <a:endParaRPr lang="en-US" b="0" i="0" dirty="0">
              <a:solidFill>
                <a:srgbClr val="001D35"/>
              </a:solidFill>
              <a:effectLst/>
              <a:latin typeface="Google Sans"/>
            </a:endParaRPr>
          </a:p>
          <a:p>
            <a:pPr algn="l"/>
            <a:r>
              <a:rPr lang="en-US" b="0" i="0" dirty="0">
                <a:effectLst/>
                <a:latin typeface="Google Sans"/>
              </a:rPr>
              <a:t>This occurs when a person's perception of position and motion doesn't match reality</a:t>
            </a:r>
          </a:p>
          <a:p>
            <a:pPr marL="0" indent="0" algn="l">
              <a:buNone/>
            </a:pPr>
            <a:r>
              <a:rPr lang="en-US" b="1" i="0" dirty="0">
                <a:solidFill>
                  <a:srgbClr val="001D35"/>
                </a:solidFill>
                <a:effectLst/>
                <a:latin typeface="Google Sans"/>
              </a:rPr>
              <a:t>Hallucinations</a:t>
            </a:r>
            <a:endParaRPr lang="en-US" b="0" i="0" dirty="0">
              <a:solidFill>
                <a:srgbClr val="001D35"/>
              </a:solidFill>
              <a:effectLst/>
              <a:latin typeface="Google Sans"/>
            </a:endParaRPr>
          </a:p>
          <a:p>
            <a:pPr algn="l"/>
            <a:r>
              <a:rPr lang="en-US" b="0" i="0" dirty="0">
                <a:effectLst/>
                <a:latin typeface="Google Sans"/>
              </a:rPr>
              <a:t>Perceptions that are not based on sensory input, and involve experiencing something that doesn't exist. </a:t>
            </a:r>
          </a:p>
          <a:p>
            <a:pPr algn="l"/>
            <a:r>
              <a:rPr lang="en-US" b="0" i="0" dirty="0">
                <a:effectLst/>
                <a:latin typeface="Google Sans"/>
              </a:rPr>
              <a:t>For example, hearing voices or seeing imaginary objects. Hallucinations are typically experienced by an individual and are mostly subjective experiences.</a:t>
            </a:r>
          </a:p>
          <a:p>
            <a:pPr algn="l"/>
            <a:endParaRPr lang="en-US" b="0" i="0" dirty="0">
              <a:effectLst/>
              <a:latin typeface="Google Sans"/>
            </a:endParaRPr>
          </a:p>
          <a:p>
            <a:pPr marL="0" indent="0" algn="l">
              <a:buNone/>
            </a:pPr>
            <a:endParaRPr lang="en-US" b="0" i="0" dirty="0">
              <a:effectLst/>
              <a:latin typeface="Google Sans"/>
            </a:endParaRPr>
          </a:p>
          <a:p>
            <a:endParaRPr lang="en-IN" dirty="0"/>
          </a:p>
        </p:txBody>
      </p:sp>
    </p:spTree>
    <p:extLst>
      <p:ext uri="{BB962C8B-B14F-4D97-AF65-F5344CB8AC3E}">
        <p14:creationId xmlns:p14="http://schemas.microsoft.com/office/powerpoint/2010/main" val="199289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E940-6DE0-0E57-A9B3-B9937B7CD111}"/>
              </a:ext>
            </a:extLst>
          </p:cNvPr>
          <p:cNvSpPr>
            <a:spLocks noGrp="1"/>
          </p:cNvSpPr>
          <p:nvPr>
            <p:ph type="title"/>
          </p:nvPr>
        </p:nvSpPr>
        <p:spPr>
          <a:xfrm>
            <a:off x="838200" y="365125"/>
            <a:ext cx="10515600" cy="4569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9A29329-5347-8F3B-91CA-BA692836A8BA}"/>
              </a:ext>
            </a:extLst>
          </p:cNvPr>
          <p:cNvSpPr>
            <a:spLocks noGrp="1"/>
          </p:cNvSpPr>
          <p:nvPr>
            <p:ph idx="1"/>
          </p:nvPr>
        </p:nvSpPr>
        <p:spPr>
          <a:xfrm>
            <a:off x="267855" y="193964"/>
            <a:ext cx="11085945" cy="5982999"/>
          </a:xfrm>
        </p:spPr>
        <p:txBody>
          <a:bodyPr>
            <a:normAutofit fontScale="92500" lnSpcReduction="20000"/>
          </a:bodyPr>
          <a:lstStyle/>
          <a:p>
            <a:pPr marL="0" indent="0" algn="l">
              <a:buNone/>
            </a:pPr>
            <a:r>
              <a:rPr lang="en-US" b="1" i="0" dirty="0">
                <a:solidFill>
                  <a:srgbClr val="374F5A"/>
                </a:solidFill>
                <a:effectLst/>
                <a:latin typeface="Barlow-Medium"/>
              </a:rPr>
              <a:t>Divided Attention</a:t>
            </a:r>
          </a:p>
          <a:p>
            <a:pPr algn="l">
              <a:lnSpc>
                <a:spcPct val="200000"/>
              </a:lnSpc>
            </a:pPr>
            <a:r>
              <a:rPr lang="en-US" b="0" i="0" dirty="0">
                <a:solidFill>
                  <a:srgbClr val="374F5A"/>
                </a:solidFill>
                <a:effectLst/>
                <a:latin typeface="Barlow-Regular"/>
              </a:rPr>
              <a:t>This involves trying to focus on many different conversations, tasks and activities at the same time, also known as multitasking. </a:t>
            </a:r>
          </a:p>
          <a:p>
            <a:pPr algn="l">
              <a:lnSpc>
                <a:spcPct val="200000"/>
              </a:lnSpc>
            </a:pPr>
            <a:r>
              <a:rPr lang="en-US" b="0" i="0" dirty="0">
                <a:solidFill>
                  <a:srgbClr val="374F5A"/>
                </a:solidFill>
                <a:effectLst/>
                <a:latin typeface="Barlow-Regular"/>
              </a:rPr>
              <a:t>Although a common practice, it’s rarely effective, as we only have so much energy to devote to each task.</a:t>
            </a:r>
          </a:p>
          <a:p>
            <a:pPr algn="l">
              <a:lnSpc>
                <a:spcPct val="200000"/>
              </a:lnSpc>
            </a:pPr>
            <a:r>
              <a:rPr lang="en-US" b="0" i="0" dirty="0">
                <a:solidFill>
                  <a:srgbClr val="374F5A"/>
                </a:solidFill>
                <a:effectLst/>
                <a:latin typeface="Barlow-Regular"/>
              </a:rPr>
              <a:t>Related to this is alternating attention.</a:t>
            </a:r>
          </a:p>
          <a:p>
            <a:pPr algn="l">
              <a:lnSpc>
                <a:spcPct val="200000"/>
              </a:lnSpc>
            </a:pPr>
            <a:r>
              <a:rPr lang="en-US" b="0" i="0" dirty="0">
                <a:solidFill>
                  <a:srgbClr val="374F5A"/>
                </a:solidFill>
                <a:effectLst/>
                <a:latin typeface="Barlow-Regular"/>
              </a:rPr>
              <a:t> It is similar to multitasking, but involves seamlessly moving from one task to another, instead of dividing your focus.</a:t>
            </a:r>
          </a:p>
          <a:p>
            <a:endParaRPr lang="en-IN" dirty="0"/>
          </a:p>
        </p:txBody>
      </p:sp>
    </p:spTree>
    <p:extLst>
      <p:ext uri="{BB962C8B-B14F-4D97-AF65-F5344CB8AC3E}">
        <p14:creationId xmlns:p14="http://schemas.microsoft.com/office/powerpoint/2010/main" val="3973184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835" y="302130"/>
            <a:ext cx="11762509" cy="64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336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B8DD-4C94-FE5A-1996-B7EE73B12D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AF2D00-DB4A-763F-BF35-107A063F7DE7}"/>
              </a:ext>
            </a:extLst>
          </p:cNvPr>
          <p:cNvSpPr>
            <a:spLocks noGrp="1"/>
          </p:cNvSpPr>
          <p:nvPr>
            <p:ph idx="1"/>
          </p:nvPr>
        </p:nvSpPr>
        <p:spPr>
          <a:xfrm>
            <a:off x="600364" y="563418"/>
            <a:ext cx="10753436" cy="6124765"/>
          </a:xfrm>
        </p:spPr>
        <p:txBody>
          <a:bodyPr>
            <a:normAutofit/>
          </a:bodyPr>
          <a:lstStyle/>
          <a:p>
            <a:pPr marL="0" indent="0" algn="l">
              <a:buNone/>
            </a:pPr>
            <a:r>
              <a:rPr lang="en-US" b="1" i="0" dirty="0">
                <a:solidFill>
                  <a:srgbClr val="374F5A"/>
                </a:solidFill>
                <a:effectLst>
                  <a:outerShdw blurRad="38100" dist="38100" dir="2700000" algn="tl">
                    <a:srgbClr val="000000">
                      <a:alpha val="43137"/>
                    </a:srgbClr>
                  </a:outerShdw>
                </a:effectLst>
                <a:latin typeface="Barlow-Medium"/>
              </a:rPr>
              <a:t>Selective Attention</a:t>
            </a:r>
          </a:p>
          <a:p>
            <a:pPr algn="l">
              <a:lnSpc>
                <a:spcPct val="150000"/>
              </a:lnSpc>
            </a:pPr>
            <a:r>
              <a:rPr lang="en-US" b="0" i="0" dirty="0">
                <a:solidFill>
                  <a:srgbClr val="374F5A"/>
                </a:solidFill>
                <a:effectLst/>
                <a:latin typeface="Times New Roman" panose="02020603050405020304" pitchFamily="18" charset="0"/>
                <a:cs typeface="Times New Roman" panose="02020603050405020304" pitchFamily="18" charset="0"/>
              </a:rPr>
              <a:t>Selective attention involves being able to focus on a specific task while simultaneously being able to block out any background noise or stimuli. This can be a difficult skill to master, depending on your level of sensitivity, but is a valuable tool in being able to function in a noisy world!</a:t>
            </a:r>
          </a:p>
          <a:p>
            <a:pPr algn="l">
              <a:lnSpc>
                <a:spcPct val="150000"/>
              </a:lnSpc>
            </a:pPr>
            <a:r>
              <a:rPr lang="en-US" b="0" i="0" dirty="0">
                <a:solidFill>
                  <a:srgbClr val="374F5A"/>
                </a:solidFill>
                <a:effectLst/>
                <a:latin typeface="Times New Roman" panose="02020603050405020304" pitchFamily="18" charset="0"/>
                <a:cs typeface="Times New Roman" panose="02020603050405020304" pitchFamily="18" charset="0"/>
              </a:rPr>
              <a:t>One example includes being able to read a book while there is loud background noise around you. However, it can also refer to not engaging with inner stimuli such as thoughts.</a:t>
            </a:r>
          </a:p>
          <a:p>
            <a:endParaRPr lang="en-IN" dirty="0"/>
          </a:p>
        </p:txBody>
      </p:sp>
    </p:spTree>
    <p:extLst>
      <p:ext uri="{BB962C8B-B14F-4D97-AF65-F5344CB8AC3E}">
        <p14:creationId xmlns:p14="http://schemas.microsoft.com/office/powerpoint/2010/main" val="3922740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4182" y="290944"/>
            <a:ext cx="11069782" cy="641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5312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2491</Words>
  <Application>Microsoft Office PowerPoint</Application>
  <PresentationFormat>Widescreen</PresentationFormat>
  <Paragraphs>191</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Barlow-Medium</vt:lpstr>
      <vt:lpstr>Barlow-Regular</vt:lpstr>
      <vt:lpstr>Calibri</vt:lpstr>
      <vt:lpstr>Calibri Light</vt:lpstr>
      <vt:lpstr>Google Sans</vt:lpstr>
      <vt:lpstr>Times New Roman</vt:lpstr>
      <vt:lpstr>Office Theme</vt:lpstr>
      <vt:lpstr>Attention &amp; Perception </vt:lpstr>
      <vt:lpstr>Attention  </vt:lpstr>
      <vt:lpstr>Types of Attention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Factors affecting attention</vt:lpstr>
      <vt:lpstr>PowerPoint Presentation</vt:lpstr>
      <vt:lpstr>PowerPoint Presentation</vt:lpstr>
      <vt:lpstr>PowerPoint Presentation</vt:lpstr>
      <vt:lpstr>PowerPoint Presentation</vt:lpstr>
      <vt:lpstr>Internal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principles of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Colour constancy </vt:lpstr>
      <vt:lpstr>PowerPoint Presentation</vt:lpstr>
      <vt:lpstr>PowerPoint Presentation</vt:lpstr>
      <vt:lpstr>PowerPoint Presentation</vt:lpstr>
      <vt:lpstr>Factors influencing perception </vt:lpstr>
      <vt:lpstr>PowerPoint Presentation</vt:lpstr>
      <vt:lpstr>PowerPoint Presentation</vt:lpstr>
      <vt:lpstr>PowerPoint Presentation</vt:lpstr>
      <vt:lpstr>Errors in Perception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&amp; Perception </dc:title>
  <dc:creator>Thalirmathi.B balasubramaniam</dc:creator>
  <cp:lastModifiedBy>Saranya S - [Student Affairs]</cp:lastModifiedBy>
  <cp:revision>105</cp:revision>
  <dcterms:created xsi:type="dcterms:W3CDTF">2024-09-24T11:41:26Z</dcterms:created>
  <dcterms:modified xsi:type="dcterms:W3CDTF">2025-10-11T05:59:03Z</dcterms:modified>
</cp:coreProperties>
</file>